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Canva Sans" panose="020B0604020202020204" charset="0"/>
      <p:regular r:id="rId48"/>
    </p:embeddedFont>
    <p:embeddedFont>
      <p:font typeface="Canva Sans Bold" panose="020B0604020202020204" charset="0"/>
      <p:regular r:id="rId49"/>
    </p:embeddedFont>
    <p:embeddedFont>
      <p:font typeface="Montserrat Bold" panose="020B0604020202020204" charset="0"/>
      <p:regular r:id="rId50"/>
    </p:embeddedFont>
    <p:embeddedFont>
      <p:font typeface="Open Sans" panose="020B0606030504020204" pitchFamily="34" charset="0"/>
      <p:regular r:id="rId51"/>
    </p:embeddedFont>
    <p:embeddedFont>
      <p:font typeface="Open Sans Bold" panose="020B0806030504020204" charset="0"/>
      <p:regular r:id="rId52"/>
    </p:embeddedFont>
    <p:embeddedFont>
      <p:font typeface="Poppins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8177932" y="8597752"/>
            <a:ext cx="110068" cy="660548"/>
            <a:chOff x="0" y="0"/>
            <a:chExt cx="28989" cy="173972"/>
          </a:xfrm>
        </p:grpSpPr>
        <p:sp>
          <p:nvSpPr>
            <p:cNvPr id="5" name="Freeform 5"/>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6" name="TextBox 6"/>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209891" y="1408952"/>
            <a:ext cx="7868218" cy="2050640"/>
            <a:chOff x="0" y="0"/>
            <a:chExt cx="2072288" cy="540086"/>
          </a:xfrm>
        </p:grpSpPr>
        <p:sp>
          <p:nvSpPr>
            <p:cNvPr id="8" name="Freeform 8"/>
            <p:cNvSpPr/>
            <p:nvPr/>
          </p:nvSpPr>
          <p:spPr>
            <a:xfrm>
              <a:off x="0" y="0"/>
              <a:ext cx="2072288" cy="540086"/>
            </a:xfrm>
            <a:custGeom>
              <a:avLst/>
              <a:gdLst/>
              <a:ahLst/>
              <a:cxnLst/>
              <a:rect l="l" t="t" r="r" b="b"/>
              <a:pathLst>
                <a:path w="2072288" h="540086">
                  <a:moveTo>
                    <a:pt x="0" y="0"/>
                  </a:moveTo>
                  <a:lnTo>
                    <a:pt x="2072288" y="0"/>
                  </a:lnTo>
                  <a:lnTo>
                    <a:pt x="2072288" y="540086"/>
                  </a:lnTo>
                  <a:lnTo>
                    <a:pt x="0" y="540086"/>
                  </a:lnTo>
                  <a:close/>
                </a:path>
              </a:pathLst>
            </a:custGeom>
            <a:solidFill>
              <a:srgbClr val="000000">
                <a:alpha val="0"/>
              </a:srgbClr>
            </a:solidFill>
            <a:ln w="38100" cap="sq">
              <a:solidFill>
                <a:srgbClr val="FF7300"/>
              </a:solidFill>
              <a:prstDash val="solid"/>
              <a:miter/>
            </a:ln>
          </p:spPr>
        </p:sp>
        <p:sp>
          <p:nvSpPr>
            <p:cNvPr id="9" name="TextBox 9"/>
            <p:cNvSpPr txBox="1"/>
            <p:nvPr/>
          </p:nvSpPr>
          <p:spPr>
            <a:xfrm>
              <a:off x="0" y="-38100"/>
              <a:ext cx="2072288" cy="578186"/>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39108" y="517674"/>
            <a:ext cx="1547756" cy="407670"/>
          </a:xfrm>
          <a:prstGeom prst="rect">
            <a:avLst/>
          </a:prstGeom>
        </p:spPr>
        <p:txBody>
          <a:bodyPr lIns="0" tIns="0" rIns="0" bIns="0" rtlCol="0" anchor="t">
            <a:spAutoFit/>
          </a:bodyPr>
          <a:lstStyle/>
          <a:p>
            <a:pPr algn="l">
              <a:lnSpc>
                <a:spcPts val="1680"/>
              </a:lnSpc>
            </a:pPr>
            <a:r>
              <a:rPr lang="en-US" sz="1200">
                <a:solidFill>
                  <a:srgbClr val="FFFFFF"/>
                </a:solidFill>
                <a:latin typeface="Open Sans"/>
              </a:rPr>
              <a:t>Nhóm 14</a:t>
            </a:r>
          </a:p>
          <a:p>
            <a:pPr algn="l">
              <a:lnSpc>
                <a:spcPts val="1680"/>
              </a:lnSpc>
              <a:spcBef>
                <a:spcPct val="0"/>
              </a:spcBef>
            </a:pPr>
            <a:endParaRPr lang="en-US" sz="1200">
              <a:solidFill>
                <a:srgbClr val="FFFFFF"/>
              </a:solidFill>
              <a:latin typeface="Open Sans"/>
            </a:endParaRPr>
          </a:p>
        </p:txBody>
      </p:sp>
      <p:sp>
        <p:nvSpPr>
          <p:cNvPr id="11" name="TextBox 11"/>
          <p:cNvSpPr txBox="1"/>
          <p:nvPr/>
        </p:nvSpPr>
        <p:spPr>
          <a:xfrm>
            <a:off x="5539383" y="1709907"/>
            <a:ext cx="7209235" cy="1305856"/>
          </a:xfrm>
          <a:prstGeom prst="rect">
            <a:avLst/>
          </a:prstGeom>
        </p:spPr>
        <p:txBody>
          <a:bodyPr lIns="0" tIns="0" rIns="0" bIns="0" rtlCol="0" anchor="t">
            <a:spAutoFit/>
          </a:bodyPr>
          <a:lstStyle/>
          <a:p>
            <a:pPr algn="ctr">
              <a:lnSpc>
                <a:spcPts val="10721"/>
              </a:lnSpc>
              <a:spcBef>
                <a:spcPct val="0"/>
              </a:spcBef>
            </a:pPr>
            <a:r>
              <a:rPr lang="en-US" sz="7658">
                <a:solidFill>
                  <a:srgbClr val="FFFFFF"/>
                </a:solidFill>
                <a:latin typeface="Montserrat Bold"/>
              </a:rPr>
              <a:t>KHO DỮ LIỆU</a:t>
            </a:r>
          </a:p>
        </p:txBody>
      </p:sp>
      <p:sp>
        <p:nvSpPr>
          <p:cNvPr id="12" name="TextBox 12"/>
          <p:cNvSpPr txBox="1"/>
          <p:nvPr/>
        </p:nvSpPr>
        <p:spPr>
          <a:xfrm>
            <a:off x="2964364" y="4400233"/>
            <a:ext cx="12537538" cy="2095500"/>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Montserrat Bold"/>
              </a:rPr>
              <a:t>XÂY DỰNG KHO DỮ LIỆU CHO CỬA HÀNG BÁN XE ĐẠP</a:t>
            </a:r>
          </a:p>
        </p:txBody>
      </p:sp>
      <p:sp>
        <p:nvSpPr>
          <p:cNvPr id="13" name="TextBox 13"/>
          <p:cNvSpPr txBox="1"/>
          <p:nvPr/>
        </p:nvSpPr>
        <p:spPr>
          <a:xfrm>
            <a:off x="9144000" y="8229452"/>
            <a:ext cx="8306123" cy="669925"/>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Montserrat Bold"/>
              </a:rPr>
              <a:t>GVHD: ThS. Nguyễn Văn Thành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812986" y="2560065"/>
            <a:ext cx="9971154" cy="2583435"/>
          </a:xfrm>
          <a:custGeom>
            <a:avLst/>
            <a:gdLst/>
            <a:ahLst/>
            <a:cxnLst/>
            <a:rect l="l" t="t" r="r" b="b"/>
            <a:pathLst>
              <a:path w="9971154" h="2583435">
                <a:moveTo>
                  <a:pt x="0" y="0"/>
                </a:moveTo>
                <a:lnTo>
                  <a:pt x="9971153" y="0"/>
                </a:lnTo>
                <a:lnTo>
                  <a:pt x="9971153" y="2583435"/>
                </a:lnTo>
                <a:lnTo>
                  <a:pt x="0" y="2583435"/>
                </a:lnTo>
                <a:lnTo>
                  <a:pt x="0" y="0"/>
                </a:lnTo>
                <a:close/>
              </a:path>
            </a:pathLst>
          </a:custGeom>
          <a:blipFill>
            <a:blip r:embed="rId4"/>
            <a:stretch>
              <a:fillRect/>
            </a:stretch>
          </a:blipFill>
        </p:spPr>
      </p:sp>
      <p:sp>
        <p:nvSpPr>
          <p:cNvPr id="13" name="Freeform 13"/>
          <p:cNvSpPr/>
          <p:nvPr/>
        </p:nvSpPr>
        <p:spPr>
          <a:xfrm>
            <a:off x="1812986" y="5419725"/>
            <a:ext cx="12352512" cy="3511584"/>
          </a:xfrm>
          <a:custGeom>
            <a:avLst/>
            <a:gdLst/>
            <a:ahLst/>
            <a:cxnLst/>
            <a:rect l="l" t="t" r="r" b="b"/>
            <a:pathLst>
              <a:path w="12352512" h="3511584">
                <a:moveTo>
                  <a:pt x="0" y="0"/>
                </a:moveTo>
                <a:lnTo>
                  <a:pt x="12352512" y="0"/>
                </a:lnTo>
                <a:lnTo>
                  <a:pt x="12352512" y="3511584"/>
                </a:lnTo>
                <a:lnTo>
                  <a:pt x="0" y="3511584"/>
                </a:lnTo>
                <a:lnTo>
                  <a:pt x="0" y="0"/>
                </a:lnTo>
                <a:close/>
              </a:path>
            </a:pathLst>
          </a:custGeom>
          <a:blipFill>
            <a:blip r:embed="rId5"/>
            <a:stretch>
              <a:fillRect/>
            </a:stretch>
          </a:blipFill>
        </p:spPr>
      </p:sp>
      <p:sp>
        <p:nvSpPr>
          <p:cNvPr id="14" name="TextBox 14"/>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5" name="TextBox 15"/>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6" name="TextBox 16"/>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7" name="TextBox 17"/>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8" name="TextBox 18"/>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9" name="TextBox 19"/>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194679" y="3355942"/>
            <a:ext cx="9898643" cy="5572084"/>
          </a:xfrm>
          <a:custGeom>
            <a:avLst/>
            <a:gdLst/>
            <a:ahLst/>
            <a:cxnLst/>
            <a:rect l="l" t="t" r="r" b="b"/>
            <a:pathLst>
              <a:path w="9898643" h="5572084">
                <a:moveTo>
                  <a:pt x="0" y="0"/>
                </a:moveTo>
                <a:lnTo>
                  <a:pt x="9898642" y="0"/>
                </a:lnTo>
                <a:lnTo>
                  <a:pt x="9898642" y="5572084"/>
                </a:lnTo>
                <a:lnTo>
                  <a:pt x="0" y="5572084"/>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3779459" y="1927660"/>
            <a:ext cx="10110287" cy="1234440"/>
          </a:xfrm>
          <a:prstGeom prst="rect">
            <a:avLst/>
          </a:prstGeom>
        </p:spPr>
        <p:txBody>
          <a:bodyPr lIns="0" tIns="0" rIns="0" bIns="0" rtlCol="0" anchor="t">
            <a:spAutoFit/>
          </a:bodyPr>
          <a:lstStyle/>
          <a:p>
            <a:pPr algn="ctr">
              <a:lnSpc>
                <a:spcPts val="3359"/>
              </a:lnSpc>
            </a:pPr>
            <a:r>
              <a:rPr lang="en-US" sz="2399">
                <a:solidFill>
                  <a:srgbClr val="1F2020"/>
                </a:solidFill>
                <a:latin typeface="Canva Sans"/>
              </a:rPr>
              <a:t>Source</a:t>
            </a:r>
          </a:p>
          <a:p>
            <a:pPr algn="ctr">
              <a:lnSpc>
                <a:spcPts val="3359"/>
              </a:lnSpc>
            </a:pPr>
            <a:r>
              <a:rPr lang="en-US" sz="2399">
                <a:solidFill>
                  <a:srgbClr val="1F2020"/>
                </a:solidFill>
                <a:latin typeface="Canva Sans"/>
              </a:rPr>
              <a:t>Assistant có tên SRC - Northwind Products.</a:t>
            </a:r>
          </a:p>
          <a:p>
            <a:pPr algn="ctr">
              <a:lnSpc>
                <a:spcPts val="3359"/>
              </a:lnSpc>
              <a:spcBef>
                <a:spcPct val="0"/>
              </a:spcBef>
            </a:pPr>
            <a:endParaRPr lang="en-US" sz="2399">
              <a:solidFill>
                <a:srgbClr val="1F2020"/>
              </a:solidFill>
              <a:latin typeface="Canva Sans"/>
            </a:endParaRPr>
          </a:p>
        </p:txBody>
      </p:sp>
      <p:sp>
        <p:nvSpPr>
          <p:cNvPr id="19" name="TextBox 19"/>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6627317" y="3438326"/>
            <a:ext cx="6080973" cy="6071617"/>
          </a:xfrm>
          <a:custGeom>
            <a:avLst/>
            <a:gdLst/>
            <a:ahLst/>
            <a:cxnLst/>
            <a:rect l="l" t="t" r="r" b="b"/>
            <a:pathLst>
              <a:path w="6080973" h="6071617">
                <a:moveTo>
                  <a:pt x="0" y="0"/>
                </a:moveTo>
                <a:lnTo>
                  <a:pt x="6080973" y="0"/>
                </a:lnTo>
                <a:lnTo>
                  <a:pt x="6080973" y="6071617"/>
                </a:lnTo>
                <a:lnTo>
                  <a:pt x="0" y="6071617"/>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2233586" y="1927660"/>
            <a:ext cx="15258213" cy="1234440"/>
          </a:xfrm>
          <a:prstGeom prst="rect">
            <a:avLst/>
          </a:prstGeom>
        </p:spPr>
        <p:txBody>
          <a:bodyPr lIns="0" tIns="0" rIns="0" bIns="0" rtlCol="0" anchor="t">
            <a:spAutoFit/>
          </a:bodyPr>
          <a:lstStyle/>
          <a:p>
            <a:pPr algn="ctr">
              <a:lnSpc>
                <a:spcPts val="3359"/>
              </a:lnSpc>
              <a:spcBef>
                <a:spcPct val="0"/>
              </a:spcBef>
            </a:pPr>
            <a:r>
              <a:rPr lang="en-US" sz="2399">
                <a:solidFill>
                  <a:srgbClr val="1F2020"/>
                </a:solidFill>
                <a:latin typeface="Canva Sans"/>
              </a:rPr>
              <a:t>Tạo một Destination Assistant có tên DST - Stage stgProducts. Kết nối SRC -</a:t>
            </a:r>
          </a:p>
          <a:p>
            <a:pPr algn="ctr">
              <a:lnSpc>
                <a:spcPts val="3359"/>
              </a:lnSpc>
              <a:spcBef>
                <a:spcPct val="0"/>
              </a:spcBef>
            </a:pPr>
            <a:r>
              <a:rPr lang="en-US" sz="2399">
                <a:solidFill>
                  <a:srgbClr val="1F2020"/>
                </a:solidFill>
                <a:latin typeface="Canva Sans"/>
              </a:rPr>
              <a:t>Northwind Products với DST - Stage stgNorthwindProducts. Double click vào DST - Stage</a:t>
            </a:r>
          </a:p>
          <a:p>
            <a:pPr algn="ctr">
              <a:lnSpc>
                <a:spcPts val="3359"/>
              </a:lnSpc>
              <a:spcBef>
                <a:spcPct val="0"/>
              </a:spcBef>
            </a:pPr>
            <a:r>
              <a:rPr lang="en-US" sz="2399">
                <a:solidFill>
                  <a:srgbClr val="1F2020"/>
                </a:solidFill>
                <a:latin typeface="Canva Sans"/>
              </a:rPr>
              <a:t>stgProducts để cấu hình.</a:t>
            </a:r>
          </a:p>
        </p:txBody>
      </p:sp>
      <p:sp>
        <p:nvSpPr>
          <p:cNvPr id="19" name="TextBox 19"/>
          <p:cNvSpPr txBox="1"/>
          <p:nvPr/>
        </p:nvSpPr>
        <p:spPr>
          <a:xfrm>
            <a:off x="4738197"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844778" y="2799858"/>
            <a:ext cx="11202463" cy="5797894"/>
          </a:xfrm>
          <a:custGeom>
            <a:avLst/>
            <a:gdLst/>
            <a:ahLst/>
            <a:cxnLst/>
            <a:rect l="l" t="t" r="r" b="b"/>
            <a:pathLst>
              <a:path w="11202463" h="5797894">
                <a:moveTo>
                  <a:pt x="0" y="0"/>
                </a:moveTo>
                <a:lnTo>
                  <a:pt x="11202462" y="0"/>
                </a:lnTo>
                <a:lnTo>
                  <a:pt x="11202462" y="5797894"/>
                </a:lnTo>
                <a:lnTo>
                  <a:pt x="0" y="5797894"/>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700931" y="3517081"/>
            <a:ext cx="10886137" cy="4806028"/>
          </a:xfrm>
          <a:custGeom>
            <a:avLst/>
            <a:gdLst/>
            <a:ahLst/>
            <a:cxnLst/>
            <a:rect l="l" t="t" r="r" b="b"/>
            <a:pathLst>
              <a:path w="10886137" h="4806028">
                <a:moveTo>
                  <a:pt x="0" y="0"/>
                </a:moveTo>
                <a:lnTo>
                  <a:pt x="10886138" y="0"/>
                </a:lnTo>
                <a:lnTo>
                  <a:pt x="10886138" y="4806028"/>
                </a:lnTo>
                <a:lnTo>
                  <a:pt x="0" y="4806028"/>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6993195" y="2309477"/>
            <a:ext cx="4301609" cy="323215"/>
          </a:xfrm>
          <a:prstGeom prst="rect">
            <a:avLst/>
          </a:prstGeom>
        </p:spPr>
        <p:txBody>
          <a:bodyPr lIns="0" tIns="0" rIns="0" bIns="0" rtlCol="0" anchor="t">
            <a:spAutoFit/>
          </a:bodyPr>
          <a:lstStyle/>
          <a:p>
            <a:pPr algn="ctr">
              <a:lnSpc>
                <a:spcPts val="2659"/>
              </a:lnSpc>
              <a:spcBef>
                <a:spcPct val="0"/>
              </a:spcBef>
            </a:pPr>
            <a:r>
              <a:rPr lang="en-US" sz="1899">
                <a:solidFill>
                  <a:srgbClr val="1F2020"/>
                </a:solidFill>
                <a:latin typeface="Canva Sans"/>
              </a:rPr>
              <a:t> Load dữ liệu từ Stage vào Dimension</a:t>
            </a:r>
          </a:p>
        </p:txBody>
      </p:sp>
      <p:sp>
        <p:nvSpPr>
          <p:cNvPr id="19" name="TextBox 19"/>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295517" y="3253317"/>
            <a:ext cx="12645326" cy="3780366"/>
          </a:xfrm>
          <a:custGeom>
            <a:avLst/>
            <a:gdLst/>
            <a:ahLst/>
            <a:cxnLst/>
            <a:rect l="l" t="t" r="r" b="b"/>
            <a:pathLst>
              <a:path w="12645326" h="3780366">
                <a:moveTo>
                  <a:pt x="0" y="0"/>
                </a:moveTo>
                <a:lnTo>
                  <a:pt x="12645325" y="0"/>
                </a:lnTo>
                <a:lnTo>
                  <a:pt x="12645325" y="3780366"/>
                </a:lnTo>
                <a:lnTo>
                  <a:pt x="0" y="3780366"/>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918860" y="2552502"/>
            <a:ext cx="11140586" cy="5570293"/>
          </a:xfrm>
          <a:custGeom>
            <a:avLst/>
            <a:gdLst/>
            <a:ahLst/>
            <a:cxnLst/>
            <a:rect l="l" t="t" r="r" b="b"/>
            <a:pathLst>
              <a:path w="11140586" h="5570293">
                <a:moveTo>
                  <a:pt x="0" y="0"/>
                </a:moveTo>
                <a:lnTo>
                  <a:pt x="11140586" y="0"/>
                </a:lnTo>
                <a:lnTo>
                  <a:pt x="11140586" y="5570293"/>
                </a:lnTo>
                <a:lnTo>
                  <a:pt x="0" y="5570293"/>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735358" y="2935177"/>
            <a:ext cx="6817283" cy="6099674"/>
          </a:xfrm>
          <a:custGeom>
            <a:avLst/>
            <a:gdLst/>
            <a:ahLst/>
            <a:cxnLst/>
            <a:rect l="l" t="t" r="r" b="b"/>
            <a:pathLst>
              <a:path w="6817283" h="6099674">
                <a:moveTo>
                  <a:pt x="0" y="0"/>
                </a:moveTo>
                <a:lnTo>
                  <a:pt x="6817284" y="0"/>
                </a:lnTo>
                <a:lnTo>
                  <a:pt x="6817284" y="6099674"/>
                </a:lnTo>
                <a:lnTo>
                  <a:pt x="0" y="6099674"/>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7246214" y="2077406"/>
            <a:ext cx="3795572" cy="422275"/>
          </a:xfrm>
          <a:prstGeom prst="rect">
            <a:avLst/>
          </a:prstGeom>
        </p:spPr>
        <p:txBody>
          <a:bodyPr lIns="0" tIns="0" rIns="0" bIns="0" rtlCol="0" anchor="t">
            <a:spAutoFit/>
          </a:bodyPr>
          <a:lstStyle/>
          <a:p>
            <a:pPr algn="ctr">
              <a:lnSpc>
                <a:spcPts val="3499"/>
              </a:lnSpc>
              <a:spcBef>
                <a:spcPct val="0"/>
              </a:spcBef>
            </a:pPr>
            <a:r>
              <a:rPr lang="en-US" sz="2499">
                <a:solidFill>
                  <a:srgbClr val="1F2020"/>
                </a:solidFill>
                <a:latin typeface="Canva Sans Bold"/>
              </a:rPr>
              <a:t>+ Source Assistant:</a:t>
            </a:r>
          </a:p>
        </p:txBody>
      </p:sp>
      <p:sp>
        <p:nvSpPr>
          <p:cNvPr id="19" name="TextBox 19"/>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787865" y="2901912"/>
            <a:ext cx="11127429" cy="6026114"/>
          </a:xfrm>
          <a:custGeom>
            <a:avLst/>
            <a:gdLst/>
            <a:ahLst/>
            <a:cxnLst/>
            <a:rect l="l" t="t" r="r" b="b"/>
            <a:pathLst>
              <a:path w="11127429" h="6026114">
                <a:moveTo>
                  <a:pt x="0" y="0"/>
                </a:moveTo>
                <a:lnTo>
                  <a:pt x="11127429" y="0"/>
                </a:lnTo>
                <a:lnTo>
                  <a:pt x="11127429" y="6026114"/>
                </a:lnTo>
                <a:lnTo>
                  <a:pt x="0" y="6026114"/>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7246214" y="2077406"/>
            <a:ext cx="3795572" cy="422275"/>
          </a:xfrm>
          <a:prstGeom prst="rect">
            <a:avLst/>
          </a:prstGeom>
        </p:spPr>
        <p:txBody>
          <a:bodyPr lIns="0" tIns="0" rIns="0" bIns="0" rtlCol="0" anchor="t">
            <a:spAutoFit/>
          </a:bodyPr>
          <a:lstStyle/>
          <a:p>
            <a:pPr algn="ctr">
              <a:lnSpc>
                <a:spcPts val="3499"/>
              </a:lnSpc>
              <a:spcBef>
                <a:spcPct val="0"/>
              </a:spcBef>
            </a:pPr>
            <a:r>
              <a:rPr lang="en-US" sz="2499">
                <a:solidFill>
                  <a:srgbClr val="1F2020"/>
                </a:solidFill>
                <a:latin typeface="Canva Sans Bold"/>
              </a:rPr>
              <a:t>+ Destination Assist</a:t>
            </a:r>
          </a:p>
        </p:txBody>
      </p:sp>
      <p:sp>
        <p:nvSpPr>
          <p:cNvPr id="19" name="TextBox 19"/>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792183" y="3214056"/>
            <a:ext cx="10962500" cy="5300376"/>
          </a:xfrm>
          <a:custGeom>
            <a:avLst/>
            <a:gdLst/>
            <a:ahLst/>
            <a:cxnLst/>
            <a:rect l="l" t="t" r="r" b="b"/>
            <a:pathLst>
              <a:path w="10962500" h="5300376">
                <a:moveTo>
                  <a:pt x="0" y="0"/>
                </a:moveTo>
                <a:lnTo>
                  <a:pt x="10962499" y="0"/>
                </a:lnTo>
                <a:lnTo>
                  <a:pt x="10962499" y="5300377"/>
                </a:lnTo>
                <a:lnTo>
                  <a:pt x="0" y="5300377"/>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7246214" y="2077406"/>
            <a:ext cx="4852604" cy="860425"/>
          </a:xfrm>
          <a:prstGeom prst="rect">
            <a:avLst/>
          </a:prstGeom>
        </p:spPr>
        <p:txBody>
          <a:bodyPr lIns="0" tIns="0" rIns="0" bIns="0" rtlCol="0" anchor="t">
            <a:spAutoFit/>
          </a:bodyPr>
          <a:lstStyle/>
          <a:p>
            <a:pPr algn="ctr">
              <a:lnSpc>
                <a:spcPts val="3499"/>
              </a:lnSpc>
            </a:pPr>
            <a:r>
              <a:rPr lang="en-US" sz="2499">
                <a:solidFill>
                  <a:srgbClr val="1F2020"/>
                </a:solidFill>
                <a:latin typeface="Canva Sans Bold"/>
              </a:rPr>
              <a:t>Load dữ liệu từ Stage vào Fact</a:t>
            </a:r>
          </a:p>
          <a:p>
            <a:pPr algn="ctr">
              <a:lnSpc>
                <a:spcPts val="3499"/>
              </a:lnSpc>
              <a:spcBef>
                <a:spcPct val="0"/>
              </a:spcBef>
            </a:pPr>
            <a:endParaRPr lang="en-US" sz="2499">
              <a:solidFill>
                <a:srgbClr val="1F2020"/>
              </a:solidFill>
              <a:latin typeface="Canva Sans Bold"/>
            </a:endParaRPr>
          </a:p>
        </p:txBody>
      </p:sp>
      <p:sp>
        <p:nvSpPr>
          <p:cNvPr id="19" name="TextBox 19"/>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39108" y="517674"/>
            <a:ext cx="1547756" cy="407670"/>
          </a:xfrm>
          <a:prstGeom prst="rect">
            <a:avLst/>
          </a:prstGeom>
        </p:spPr>
        <p:txBody>
          <a:bodyPr lIns="0" tIns="0" rIns="0" bIns="0" rtlCol="0" anchor="t">
            <a:spAutoFit/>
          </a:bodyPr>
          <a:lstStyle/>
          <a:p>
            <a:pPr algn="l">
              <a:lnSpc>
                <a:spcPts val="1680"/>
              </a:lnSpc>
            </a:pPr>
            <a:r>
              <a:rPr lang="en-US" sz="1200">
                <a:solidFill>
                  <a:srgbClr val="1F2020"/>
                </a:solidFill>
                <a:latin typeface="Open Sans"/>
              </a:rPr>
              <a:t>Nhóm 14</a:t>
            </a:r>
          </a:p>
          <a:p>
            <a:pPr algn="l">
              <a:lnSpc>
                <a:spcPts val="1680"/>
              </a:lnSpc>
              <a:spcBef>
                <a:spcPct val="0"/>
              </a:spcBef>
            </a:pPr>
            <a:endParaRPr lang="en-US" sz="1200">
              <a:solidFill>
                <a:srgbClr val="1F2020"/>
              </a:solidFill>
              <a:latin typeface="Open Sans"/>
            </a:endParaRPr>
          </a:p>
        </p:txBody>
      </p:sp>
      <p:sp>
        <p:nvSpPr>
          <p:cNvPr id="13" name="TextBox 13"/>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4" name="TextBox 14"/>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5" name="TextBox 15"/>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6" name="TextBox 16"/>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grpSp>
        <p:nvGrpSpPr>
          <p:cNvPr id="17" name="Group 17"/>
          <p:cNvGrpSpPr/>
          <p:nvPr/>
        </p:nvGrpSpPr>
        <p:grpSpPr>
          <a:xfrm>
            <a:off x="1992856" y="3047438"/>
            <a:ext cx="1042538" cy="47625"/>
            <a:chOff x="0" y="0"/>
            <a:chExt cx="274578" cy="12543"/>
          </a:xfrm>
        </p:grpSpPr>
        <p:sp>
          <p:nvSpPr>
            <p:cNvPr id="18" name="Freeform 18"/>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id="19" name="TextBox 19"/>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992856" y="2061486"/>
            <a:ext cx="314225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Our Team</a:t>
            </a:r>
          </a:p>
        </p:txBody>
      </p:sp>
      <p:sp>
        <p:nvSpPr>
          <p:cNvPr id="21" name="TextBox 21"/>
          <p:cNvSpPr txBox="1"/>
          <p:nvPr/>
        </p:nvSpPr>
        <p:spPr>
          <a:xfrm>
            <a:off x="1992856" y="3506973"/>
            <a:ext cx="8031209" cy="679450"/>
          </a:xfrm>
          <a:prstGeom prst="rect">
            <a:avLst/>
          </a:prstGeom>
        </p:spPr>
        <p:txBody>
          <a:bodyPr lIns="0" tIns="0" rIns="0" bIns="0" rtlCol="0" anchor="t">
            <a:spAutoFit/>
          </a:bodyPr>
          <a:lstStyle/>
          <a:p>
            <a:pPr algn="l">
              <a:lnSpc>
                <a:spcPts val="5599"/>
              </a:lnSpc>
              <a:spcBef>
                <a:spcPct val="0"/>
              </a:spcBef>
            </a:pPr>
            <a:r>
              <a:rPr lang="en-US" sz="3999">
                <a:solidFill>
                  <a:srgbClr val="1F2020"/>
                </a:solidFill>
                <a:latin typeface="Open Sans"/>
              </a:rPr>
              <a:t>Phạm Quốc Vương - 21110731</a:t>
            </a:r>
          </a:p>
        </p:txBody>
      </p:sp>
      <p:grpSp>
        <p:nvGrpSpPr>
          <p:cNvPr id="22" name="Group 22"/>
          <p:cNvGrpSpPr/>
          <p:nvPr/>
        </p:nvGrpSpPr>
        <p:grpSpPr>
          <a:xfrm>
            <a:off x="1992856" y="7411545"/>
            <a:ext cx="2003612" cy="775869"/>
            <a:chOff x="0" y="0"/>
            <a:chExt cx="2098984" cy="812800"/>
          </a:xfrm>
        </p:grpSpPr>
        <p:sp>
          <p:nvSpPr>
            <p:cNvPr id="23" name="Freeform 23"/>
            <p:cNvSpPr/>
            <p:nvPr/>
          </p:nvSpPr>
          <p:spPr>
            <a:xfrm>
              <a:off x="0" y="0"/>
              <a:ext cx="2098984" cy="812800"/>
            </a:xfrm>
            <a:custGeom>
              <a:avLst/>
              <a:gdLst/>
              <a:ahLst/>
              <a:cxnLst/>
              <a:rect l="l" t="t" r="r" b="b"/>
              <a:pathLst>
                <a:path w="2098984" h="812800">
                  <a:moveTo>
                    <a:pt x="0" y="0"/>
                  </a:moveTo>
                  <a:lnTo>
                    <a:pt x="2098984" y="0"/>
                  </a:lnTo>
                  <a:lnTo>
                    <a:pt x="2098984" y="812800"/>
                  </a:lnTo>
                  <a:lnTo>
                    <a:pt x="0" y="812800"/>
                  </a:lnTo>
                  <a:close/>
                </a:path>
              </a:pathLst>
            </a:custGeom>
            <a:solidFill>
              <a:srgbClr val="FF7300"/>
            </a:solidFill>
          </p:spPr>
        </p:sp>
        <p:sp>
          <p:nvSpPr>
            <p:cNvPr id="24" name="TextBox 24"/>
            <p:cNvSpPr txBox="1"/>
            <p:nvPr/>
          </p:nvSpPr>
          <p:spPr>
            <a:xfrm>
              <a:off x="0" y="-38100"/>
              <a:ext cx="2098984" cy="850900"/>
            </a:xfrm>
            <a:prstGeom prst="rect">
              <a:avLst/>
            </a:prstGeom>
          </p:spPr>
          <p:txBody>
            <a:bodyPr lIns="50800" tIns="50800" rIns="50800" bIns="50800" rtlCol="0" anchor="ctr"/>
            <a:lstStyle/>
            <a:p>
              <a:pPr algn="ctr">
                <a:lnSpc>
                  <a:spcPts val="2799"/>
                </a:lnSpc>
              </a:pPr>
              <a:endParaRPr/>
            </a:p>
          </p:txBody>
        </p:sp>
      </p:grpSp>
      <p:sp>
        <p:nvSpPr>
          <p:cNvPr id="25" name="TextBox 25"/>
          <p:cNvSpPr txBox="1"/>
          <p:nvPr/>
        </p:nvSpPr>
        <p:spPr>
          <a:xfrm>
            <a:off x="1992856" y="7661333"/>
            <a:ext cx="2003612" cy="247900"/>
          </a:xfrm>
          <a:prstGeom prst="rect">
            <a:avLst/>
          </a:prstGeom>
        </p:spPr>
        <p:txBody>
          <a:bodyPr lIns="0" tIns="0" rIns="0" bIns="0" rtlCol="0" anchor="t">
            <a:spAutoFit/>
          </a:bodyPr>
          <a:lstStyle/>
          <a:p>
            <a:pPr algn="ctr">
              <a:lnSpc>
                <a:spcPts val="2057"/>
              </a:lnSpc>
              <a:spcBef>
                <a:spcPct val="0"/>
              </a:spcBef>
            </a:pPr>
            <a:r>
              <a:rPr lang="en-US" sz="1469">
                <a:solidFill>
                  <a:srgbClr val="FFFFFF"/>
                </a:solidFill>
                <a:latin typeface="Open Sans Bold"/>
              </a:rPr>
              <a:t>Nhóm 14</a:t>
            </a:r>
          </a:p>
        </p:txBody>
      </p:sp>
      <p:sp>
        <p:nvSpPr>
          <p:cNvPr id="26" name="TextBox 26"/>
          <p:cNvSpPr txBox="1"/>
          <p:nvPr/>
        </p:nvSpPr>
        <p:spPr>
          <a:xfrm>
            <a:off x="1992856" y="4367398"/>
            <a:ext cx="8031209" cy="679450"/>
          </a:xfrm>
          <a:prstGeom prst="rect">
            <a:avLst/>
          </a:prstGeom>
        </p:spPr>
        <p:txBody>
          <a:bodyPr lIns="0" tIns="0" rIns="0" bIns="0" rtlCol="0" anchor="t">
            <a:spAutoFit/>
          </a:bodyPr>
          <a:lstStyle/>
          <a:p>
            <a:pPr algn="l">
              <a:lnSpc>
                <a:spcPts val="5599"/>
              </a:lnSpc>
              <a:spcBef>
                <a:spcPct val="0"/>
              </a:spcBef>
            </a:pPr>
            <a:r>
              <a:rPr lang="en-US" sz="3999">
                <a:solidFill>
                  <a:srgbClr val="1F2020"/>
                </a:solidFill>
                <a:latin typeface="Open Sans"/>
              </a:rPr>
              <a:t>Phún Khoắn Vồ - 21110942</a:t>
            </a:r>
          </a:p>
        </p:txBody>
      </p:sp>
      <p:sp>
        <p:nvSpPr>
          <p:cNvPr id="27" name="TextBox 27"/>
          <p:cNvSpPr txBox="1"/>
          <p:nvPr/>
        </p:nvSpPr>
        <p:spPr>
          <a:xfrm>
            <a:off x="1992856" y="5227823"/>
            <a:ext cx="8031209" cy="679450"/>
          </a:xfrm>
          <a:prstGeom prst="rect">
            <a:avLst/>
          </a:prstGeom>
        </p:spPr>
        <p:txBody>
          <a:bodyPr lIns="0" tIns="0" rIns="0" bIns="0" rtlCol="0" anchor="t">
            <a:spAutoFit/>
          </a:bodyPr>
          <a:lstStyle/>
          <a:p>
            <a:pPr algn="l">
              <a:lnSpc>
                <a:spcPts val="5599"/>
              </a:lnSpc>
              <a:spcBef>
                <a:spcPct val="0"/>
              </a:spcBef>
            </a:pPr>
            <a:r>
              <a:rPr lang="en-US" sz="3999">
                <a:solidFill>
                  <a:srgbClr val="1F2020"/>
                </a:solidFill>
                <a:latin typeface="Open Sans"/>
              </a:rPr>
              <a:t>Nguyễn Anh Dũng - 21110873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778369" y="2804574"/>
            <a:ext cx="6731262" cy="6123452"/>
          </a:xfrm>
          <a:custGeom>
            <a:avLst/>
            <a:gdLst/>
            <a:ahLst/>
            <a:cxnLst/>
            <a:rect l="l" t="t" r="r" b="b"/>
            <a:pathLst>
              <a:path w="6731262" h="6123452">
                <a:moveTo>
                  <a:pt x="0" y="0"/>
                </a:moveTo>
                <a:lnTo>
                  <a:pt x="6731262" y="0"/>
                </a:lnTo>
                <a:lnTo>
                  <a:pt x="6731262" y="6123452"/>
                </a:lnTo>
                <a:lnTo>
                  <a:pt x="0" y="6123452"/>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7246214" y="2077406"/>
            <a:ext cx="4852604" cy="422275"/>
          </a:xfrm>
          <a:prstGeom prst="rect">
            <a:avLst/>
          </a:prstGeom>
        </p:spPr>
        <p:txBody>
          <a:bodyPr lIns="0" tIns="0" rIns="0" bIns="0" rtlCol="0" anchor="t">
            <a:spAutoFit/>
          </a:bodyPr>
          <a:lstStyle/>
          <a:p>
            <a:pPr algn="ctr">
              <a:lnSpc>
                <a:spcPts val="3499"/>
              </a:lnSpc>
              <a:spcBef>
                <a:spcPct val="0"/>
              </a:spcBef>
            </a:pPr>
            <a:r>
              <a:rPr lang="en-US" sz="2499">
                <a:solidFill>
                  <a:srgbClr val="1F2020"/>
                </a:solidFill>
                <a:latin typeface="Canva Sans Bold"/>
              </a:rPr>
              <a:t>Cấu hình SRC - Stage stgSales</a:t>
            </a:r>
          </a:p>
        </p:txBody>
      </p:sp>
      <p:sp>
        <p:nvSpPr>
          <p:cNvPr id="19" name="TextBox 19"/>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708988" y="1965760"/>
            <a:ext cx="9180758" cy="3699263"/>
          </a:xfrm>
          <a:custGeom>
            <a:avLst/>
            <a:gdLst/>
            <a:ahLst/>
            <a:cxnLst/>
            <a:rect l="l" t="t" r="r" b="b"/>
            <a:pathLst>
              <a:path w="9180758" h="3699263">
                <a:moveTo>
                  <a:pt x="0" y="0"/>
                </a:moveTo>
                <a:lnTo>
                  <a:pt x="9180758" y="0"/>
                </a:lnTo>
                <a:lnTo>
                  <a:pt x="9180758" y="3699263"/>
                </a:lnTo>
                <a:lnTo>
                  <a:pt x="0" y="3699263"/>
                </a:lnTo>
                <a:lnTo>
                  <a:pt x="0" y="0"/>
                </a:lnTo>
                <a:close/>
              </a:path>
            </a:pathLst>
          </a:custGeom>
          <a:blipFill>
            <a:blip r:embed="rId4"/>
            <a:stretch>
              <a:fillRect t="-27930"/>
            </a:stretch>
          </a:blipFill>
        </p:spPr>
      </p:sp>
      <p:sp>
        <p:nvSpPr>
          <p:cNvPr id="13" name="Freeform 13"/>
          <p:cNvSpPr/>
          <p:nvPr/>
        </p:nvSpPr>
        <p:spPr>
          <a:xfrm>
            <a:off x="5220691" y="6113825"/>
            <a:ext cx="8157351" cy="3432265"/>
          </a:xfrm>
          <a:custGeom>
            <a:avLst/>
            <a:gdLst/>
            <a:ahLst/>
            <a:cxnLst/>
            <a:rect l="l" t="t" r="r" b="b"/>
            <a:pathLst>
              <a:path w="8157351" h="3432265">
                <a:moveTo>
                  <a:pt x="0" y="0"/>
                </a:moveTo>
                <a:lnTo>
                  <a:pt x="8157351" y="0"/>
                </a:lnTo>
                <a:lnTo>
                  <a:pt x="8157351" y="3432265"/>
                </a:lnTo>
                <a:lnTo>
                  <a:pt x="0" y="3432265"/>
                </a:lnTo>
                <a:lnTo>
                  <a:pt x="0" y="0"/>
                </a:lnTo>
                <a:close/>
              </a:path>
            </a:pathLst>
          </a:custGeom>
          <a:blipFill>
            <a:blip r:embed="rId5"/>
            <a:stretch>
              <a:fillRect/>
            </a:stretch>
          </a:blipFill>
        </p:spPr>
      </p:sp>
      <p:sp>
        <p:nvSpPr>
          <p:cNvPr id="14" name="TextBox 14"/>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5" name="TextBox 15"/>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6" name="TextBox 16"/>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7" name="TextBox 17"/>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8" name="TextBox 18"/>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9" name="TextBox 19"/>
          <p:cNvSpPr txBox="1"/>
          <p:nvPr/>
        </p:nvSpPr>
        <p:spPr>
          <a:xfrm>
            <a:off x="3875314" y="990600"/>
            <a:ext cx="1053737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3.   SQL Server Intergration Serviecs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764870" y="3142596"/>
            <a:ext cx="11150424" cy="6115704"/>
          </a:xfrm>
          <a:custGeom>
            <a:avLst/>
            <a:gdLst/>
            <a:ahLst/>
            <a:cxnLst/>
            <a:rect l="l" t="t" r="r" b="b"/>
            <a:pathLst>
              <a:path w="11150424" h="6115704">
                <a:moveTo>
                  <a:pt x="0" y="0"/>
                </a:moveTo>
                <a:lnTo>
                  <a:pt x="11150424" y="0"/>
                </a:lnTo>
                <a:lnTo>
                  <a:pt x="11150424" y="6115704"/>
                </a:lnTo>
                <a:lnTo>
                  <a:pt x="0" y="6115704"/>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4908170" y="957784"/>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SQL Server Analyis Services</a:t>
            </a:r>
          </a:p>
        </p:txBody>
      </p:sp>
      <p:sp>
        <p:nvSpPr>
          <p:cNvPr id="19" name="TextBox 19"/>
          <p:cNvSpPr txBox="1"/>
          <p:nvPr/>
        </p:nvSpPr>
        <p:spPr>
          <a:xfrm>
            <a:off x="4679137" y="2084059"/>
            <a:ext cx="9382740" cy="422275"/>
          </a:xfrm>
          <a:prstGeom prst="rect">
            <a:avLst/>
          </a:prstGeom>
        </p:spPr>
        <p:txBody>
          <a:bodyPr lIns="0" tIns="0" rIns="0" bIns="0" rtlCol="0" anchor="t">
            <a:spAutoFit/>
          </a:bodyPr>
          <a:lstStyle/>
          <a:p>
            <a:pPr algn="ctr">
              <a:lnSpc>
                <a:spcPts val="3499"/>
              </a:lnSpc>
              <a:spcBef>
                <a:spcPct val="0"/>
              </a:spcBef>
            </a:pPr>
            <a:r>
              <a:rPr lang="en-US" sz="2499">
                <a:solidFill>
                  <a:srgbClr val="1F2020"/>
                </a:solidFill>
                <a:latin typeface="Canva Sans Bold"/>
              </a:rPr>
              <a:t>Khởi tạo Data Source và Data Source View</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971124" y="3382634"/>
            <a:ext cx="8918622" cy="5708866"/>
          </a:xfrm>
          <a:custGeom>
            <a:avLst/>
            <a:gdLst/>
            <a:ahLst/>
            <a:cxnLst/>
            <a:rect l="l" t="t" r="r" b="b"/>
            <a:pathLst>
              <a:path w="8918622" h="5708866">
                <a:moveTo>
                  <a:pt x="0" y="0"/>
                </a:moveTo>
                <a:lnTo>
                  <a:pt x="8918622" y="0"/>
                </a:lnTo>
                <a:lnTo>
                  <a:pt x="8918622" y="5708866"/>
                </a:lnTo>
                <a:lnTo>
                  <a:pt x="0" y="5708866"/>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4908170" y="957784"/>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SQL Server Analyis Services</a:t>
            </a:r>
          </a:p>
        </p:txBody>
      </p:sp>
      <p:sp>
        <p:nvSpPr>
          <p:cNvPr id="19" name="TextBox 19"/>
          <p:cNvSpPr txBox="1"/>
          <p:nvPr/>
        </p:nvSpPr>
        <p:spPr>
          <a:xfrm>
            <a:off x="4679137" y="2084059"/>
            <a:ext cx="9382740" cy="860425"/>
          </a:xfrm>
          <a:prstGeom prst="rect">
            <a:avLst/>
          </a:prstGeom>
        </p:spPr>
        <p:txBody>
          <a:bodyPr lIns="0" tIns="0" rIns="0" bIns="0" rtlCol="0" anchor="t">
            <a:spAutoFit/>
          </a:bodyPr>
          <a:lstStyle/>
          <a:p>
            <a:pPr algn="ctr">
              <a:lnSpc>
                <a:spcPts val="3499"/>
              </a:lnSpc>
            </a:pPr>
            <a:r>
              <a:rPr lang="en-US" sz="2499">
                <a:solidFill>
                  <a:srgbClr val="1F2020"/>
                </a:solidFill>
                <a:latin typeface="Canva Sans Bold"/>
              </a:rPr>
              <a:t>Xây dựng các Hierarchy cho các bảng Dimention</a:t>
            </a:r>
          </a:p>
          <a:p>
            <a:pPr algn="ctr">
              <a:lnSpc>
                <a:spcPts val="3499"/>
              </a:lnSpc>
              <a:spcBef>
                <a:spcPct val="0"/>
              </a:spcBef>
            </a:pPr>
            <a:r>
              <a:rPr lang="en-US" sz="2499">
                <a:solidFill>
                  <a:srgbClr val="1F2020"/>
                </a:solidFill>
                <a:latin typeface="Canva Sans Bold"/>
              </a:rPr>
              <a:t>DateHierarchy thể hiện cho sự phân cấp năm -&gt; quý -&gt; tháng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855223" y="3483180"/>
            <a:ext cx="11150424" cy="5775120"/>
          </a:xfrm>
          <a:custGeom>
            <a:avLst/>
            <a:gdLst/>
            <a:ahLst/>
            <a:cxnLst/>
            <a:rect l="l" t="t" r="r" b="b"/>
            <a:pathLst>
              <a:path w="11150424" h="5775120">
                <a:moveTo>
                  <a:pt x="0" y="0"/>
                </a:moveTo>
                <a:lnTo>
                  <a:pt x="11150424" y="0"/>
                </a:lnTo>
                <a:lnTo>
                  <a:pt x="11150424" y="5775120"/>
                </a:lnTo>
                <a:lnTo>
                  <a:pt x="0" y="5775120"/>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4908170" y="957784"/>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SQL Server Analyis Services</a:t>
            </a:r>
          </a:p>
        </p:txBody>
      </p:sp>
      <p:sp>
        <p:nvSpPr>
          <p:cNvPr id="19" name="TextBox 19"/>
          <p:cNvSpPr txBox="1"/>
          <p:nvPr/>
        </p:nvSpPr>
        <p:spPr>
          <a:xfrm>
            <a:off x="4739064" y="2082060"/>
            <a:ext cx="9382740" cy="860425"/>
          </a:xfrm>
          <a:prstGeom prst="rect">
            <a:avLst/>
          </a:prstGeom>
        </p:spPr>
        <p:txBody>
          <a:bodyPr lIns="0" tIns="0" rIns="0" bIns="0" rtlCol="0" anchor="t">
            <a:spAutoFit/>
          </a:bodyPr>
          <a:lstStyle/>
          <a:p>
            <a:pPr algn="ctr">
              <a:lnSpc>
                <a:spcPts val="3499"/>
              </a:lnSpc>
            </a:pPr>
            <a:r>
              <a:rPr lang="en-US" sz="2499">
                <a:solidFill>
                  <a:srgbClr val="1F2020"/>
                </a:solidFill>
                <a:latin typeface="Canva Sans Bold"/>
              </a:rPr>
              <a:t>Xây dựng các Hierarchy cho các bảng Dimention</a:t>
            </a:r>
          </a:p>
          <a:p>
            <a:pPr algn="ctr">
              <a:lnSpc>
                <a:spcPts val="3499"/>
              </a:lnSpc>
              <a:spcBef>
                <a:spcPct val="0"/>
              </a:spcBef>
            </a:pPr>
            <a:r>
              <a:rPr lang="en-US" sz="2499">
                <a:solidFill>
                  <a:srgbClr val="1F2020"/>
                </a:solidFill>
                <a:latin typeface="Canva Sans Bold"/>
              </a:rPr>
              <a:t>StaffHierarchy thể hiện cho sự phân cấp manager_id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336520" y="3483180"/>
            <a:ext cx="11150424" cy="5775120"/>
          </a:xfrm>
          <a:custGeom>
            <a:avLst/>
            <a:gdLst/>
            <a:ahLst/>
            <a:cxnLst/>
            <a:rect l="l" t="t" r="r" b="b"/>
            <a:pathLst>
              <a:path w="11150424" h="5775120">
                <a:moveTo>
                  <a:pt x="0" y="0"/>
                </a:moveTo>
                <a:lnTo>
                  <a:pt x="11150424" y="0"/>
                </a:lnTo>
                <a:lnTo>
                  <a:pt x="11150424" y="5775120"/>
                </a:lnTo>
                <a:lnTo>
                  <a:pt x="0" y="5775120"/>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4908170" y="957784"/>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SQL Server Analyis Services</a:t>
            </a:r>
          </a:p>
        </p:txBody>
      </p:sp>
      <p:sp>
        <p:nvSpPr>
          <p:cNvPr id="19" name="TextBox 19"/>
          <p:cNvSpPr txBox="1"/>
          <p:nvPr/>
        </p:nvSpPr>
        <p:spPr>
          <a:xfrm>
            <a:off x="2797577" y="2082060"/>
            <a:ext cx="14892905" cy="860425"/>
          </a:xfrm>
          <a:prstGeom prst="rect">
            <a:avLst/>
          </a:prstGeom>
        </p:spPr>
        <p:txBody>
          <a:bodyPr lIns="0" tIns="0" rIns="0" bIns="0" rtlCol="0" anchor="t">
            <a:spAutoFit/>
          </a:bodyPr>
          <a:lstStyle/>
          <a:p>
            <a:pPr algn="ctr">
              <a:lnSpc>
                <a:spcPts val="3499"/>
              </a:lnSpc>
            </a:pPr>
            <a:r>
              <a:rPr lang="en-US" sz="2499">
                <a:solidFill>
                  <a:srgbClr val="1F2020"/>
                </a:solidFill>
                <a:latin typeface="Canva Sans Bold"/>
              </a:rPr>
              <a:t>Xây dựng các Hierarchy cho các bảng Dimention</a:t>
            </a:r>
          </a:p>
          <a:p>
            <a:pPr algn="ctr">
              <a:lnSpc>
                <a:spcPts val="3499"/>
              </a:lnSpc>
              <a:spcBef>
                <a:spcPct val="0"/>
              </a:spcBef>
            </a:pPr>
            <a:r>
              <a:rPr lang="en-US" sz="2499">
                <a:solidFill>
                  <a:srgbClr val="1F2020"/>
                </a:solidFill>
                <a:latin typeface="Canva Sans Bold"/>
              </a:rPr>
              <a:t>ProductHierarchy thể hiện cho sự phân cấp category name -&gt; brand name -&gt; product name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437511" y="3223840"/>
            <a:ext cx="8948441" cy="5704186"/>
          </a:xfrm>
          <a:custGeom>
            <a:avLst/>
            <a:gdLst/>
            <a:ahLst/>
            <a:cxnLst/>
            <a:rect l="l" t="t" r="r" b="b"/>
            <a:pathLst>
              <a:path w="8948441" h="5704186">
                <a:moveTo>
                  <a:pt x="0" y="0"/>
                </a:moveTo>
                <a:lnTo>
                  <a:pt x="8948442" y="0"/>
                </a:lnTo>
                <a:lnTo>
                  <a:pt x="8948442" y="5704186"/>
                </a:lnTo>
                <a:lnTo>
                  <a:pt x="0" y="5704186"/>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4908170" y="957784"/>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SQL Server Analyis Services</a:t>
            </a:r>
          </a:p>
        </p:txBody>
      </p:sp>
      <p:sp>
        <p:nvSpPr>
          <p:cNvPr id="19" name="TextBox 19"/>
          <p:cNvSpPr txBox="1"/>
          <p:nvPr/>
        </p:nvSpPr>
        <p:spPr>
          <a:xfrm>
            <a:off x="2797577" y="2082060"/>
            <a:ext cx="14892905" cy="860425"/>
          </a:xfrm>
          <a:prstGeom prst="rect">
            <a:avLst/>
          </a:prstGeom>
        </p:spPr>
        <p:txBody>
          <a:bodyPr lIns="0" tIns="0" rIns="0" bIns="0" rtlCol="0" anchor="t">
            <a:spAutoFit/>
          </a:bodyPr>
          <a:lstStyle/>
          <a:p>
            <a:pPr algn="ctr">
              <a:lnSpc>
                <a:spcPts val="3499"/>
              </a:lnSpc>
            </a:pPr>
            <a:r>
              <a:rPr lang="en-US" sz="2499">
                <a:solidFill>
                  <a:srgbClr val="1F2020"/>
                </a:solidFill>
                <a:latin typeface="Canva Sans Bold"/>
              </a:rPr>
              <a:t>Xây dựng các Hierarchy cho các bảng Dimention</a:t>
            </a:r>
          </a:p>
          <a:p>
            <a:pPr algn="ctr">
              <a:lnSpc>
                <a:spcPts val="3499"/>
              </a:lnSpc>
              <a:spcBef>
                <a:spcPct val="0"/>
              </a:spcBef>
            </a:pPr>
            <a:r>
              <a:rPr lang="en-US" sz="2499">
                <a:solidFill>
                  <a:srgbClr val="1F2020"/>
                </a:solidFill>
                <a:latin typeface="Canva Sans Bold"/>
              </a:rPr>
              <a:t>LocationHierarchy thể hiện cho sự phân cấp State-&gt; city -&gt; street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52986" y="4083628"/>
            <a:ext cx="11150424" cy="4190664"/>
          </a:xfrm>
          <a:custGeom>
            <a:avLst/>
            <a:gdLst/>
            <a:ahLst/>
            <a:cxnLst/>
            <a:rect l="l" t="t" r="r" b="b"/>
            <a:pathLst>
              <a:path w="11150424" h="4190664">
                <a:moveTo>
                  <a:pt x="0" y="0"/>
                </a:moveTo>
                <a:lnTo>
                  <a:pt x="11150424" y="0"/>
                </a:lnTo>
                <a:lnTo>
                  <a:pt x="11150424" y="4190664"/>
                </a:lnTo>
                <a:lnTo>
                  <a:pt x="0" y="4190664"/>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797577" y="2082060"/>
            <a:ext cx="14892905" cy="8604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1:  Cho Biết xếp hạng KPI của Nhân viên trong Tháng/ Quý/ Năm.</a:t>
            </a: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516603"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SSAS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52986" y="3631460"/>
            <a:ext cx="11150424" cy="5923200"/>
          </a:xfrm>
          <a:custGeom>
            <a:avLst/>
            <a:gdLst/>
            <a:ahLst/>
            <a:cxnLst/>
            <a:rect l="l" t="t" r="r" b="b"/>
            <a:pathLst>
              <a:path w="11150424" h="5923200">
                <a:moveTo>
                  <a:pt x="0" y="0"/>
                </a:moveTo>
                <a:lnTo>
                  <a:pt x="11150424" y="0"/>
                </a:lnTo>
                <a:lnTo>
                  <a:pt x="11150424" y="5923200"/>
                </a:lnTo>
                <a:lnTo>
                  <a:pt x="0" y="5923200"/>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797577" y="2082060"/>
            <a:ext cx="14892905" cy="8604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1:  Cho Biết xếp hạng KPI của Nhân viên trong Tháng/ Quý/ Năm.</a:t>
            </a: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797040"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Biểu đồ: Power BI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056980" y="3129810"/>
            <a:ext cx="8097309" cy="5849849"/>
          </a:xfrm>
          <a:custGeom>
            <a:avLst/>
            <a:gdLst/>
            <a:ahLst/>
            <a:cxnLst/>
            <a:rect l="l" t="t" r="r" b="b"/>
            <a:pathLst>
              <a:path w="8097309" h="5849849">
                <a:moveTo>
                  <a:pt x="0" y="0"/>
                </a:moveTo>
                <a:lnTo>
                  <a:pt x="8097309" y="0"/>
                </a:lnTo>
                <a:lnTo>
                  <a:pt x="8097309" y="5849849"/>
                </a:lnTo>
                <a:lnTo>
                  <a:pt x="0" y="5849849"/>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797577" y="2082060"/>
            <a:ext cx="14892905" cy="129857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2:  Cho biết danh mục các sản phẩm được tiêu thụ nhiều nhất trong tháng/ quý/ năm.</a:t>
            </a: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516603"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SSAS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934292" y="7022681"/>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039108" y="1032829"/>
            <a:ext cx="16831435" cy="3813275"/>
          </a:xfrm>
          <a:custGeom>
            <a:avLst/>
            <a:gdLst/>
            <a:ahLst/>
            <a:cxnLst/>
            <a:rect l="l" t="t" r="r" b="b"/>
            <a:pathLst>
              <a:path w="16831435" h="3813275">
                <a:moveTo>
                  <a:pt x="0" y="0"/>
                </a:moveTo>
                <a:lnTo>
                  <a:pt x="16831435" y="0"/>
                </a:lnTo>
                <a:lnTo>
                  <a:pt x="16831435" y="3813275"/>
                </a:lnTo>
                <a:lnTo>
                  <a:pt x="0" y="3813275"/>
                </a:lnTo>
                <a:lnTo>
                  <a:pt x="0" y="0"/>
                </a:lnTo>
                <a:close/>
              </a:path>
            </a:pathLst>
          </a:custGeom>
          <a:blipFill>
            <a:blip r:embed="rId4"/>
            <a:stretch>
              <a:fillRect t="-78704" b="-152338"/>
            </a:stretch>
          </a:blipFill>
        </p:spPr>
      </p:sp>
      <p:sp>
        <p:nvSpPr>
          <p:cNvPr id="16" name="TextBox 1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21" name="TextBox 21"/>
          <p:cNvSpPr txBox="1"/>
          <p:nvPr/>
        </p:nvSpPr>
        <p:spPr>
          <a:xfrm>
            <a:off x="1934292" y="6036729"/>
            <a:ext cx="314225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Content</a:t>
            </a:r>
          </a:p>
        </p:txBody>
      </p:sp>
      <p:sp>
        <p:nvSpPr>
          <p:cNvPr id="22" name="TextBox 22"/>
          <p:cNvSpPr txBox="1"/>
          <p:nvPr/>
        </p:nvSpPr>
        <p:spPr>
          <a:xfrm>
            <a:off x="1735608" y="7279856"/>
            <a:ext cx="4337897" cy="430449"/>
          </a:xfrm>
          <a:prstGeom prst="rect">
            <a:avLst/>
          </a:prstGeom>
        </p:spPr>
        <p:txBody>
          <a:bodyPr lIns="0" tIns="0" rIns="0" bIns="0" rtlCol="0" anchor="t">
            <a:spAutoFit/>
          </a:bodyPr>
          <a:lstStyle/>
          <a:p>
            <a:pPr marL="551236" lvl="1" indent="-275618" algn="l">
              <a:lnSpc>
                <a:spcPts val="3574"/>
              </a:lnSpc>
              <a:spcBef>
                <a:spcPct val="0"/>
              </a:spcBef>
              <a:buAutoNum type="arabicPeriod"/>
            </a:pPr>
            <a:r>
              <a:rPr lang="en-US" sz="2553">
                <a:solidFill>
                  <a:srgbClr val="FF7300"/>
                </a:solidFill>
                <a:latin typeface="Open Sans Bold"/>
              </a:rPr>
              <a:t>Data Introduction</a:t>
            </a:r>
          </a:p>
        </p:txBody>
      </p:sp>
      <p:sp>
        <p:nvSpPr>
          <p:cNvPr id="23" name="TextBox 23"/>
          <p:cNvSpPr txBox="1"/>
          <p:nvPr/>
        </p:nvSpPr>
        <p:spPr>
          <a:xfrm>
            <a:off x="6418145" y="7279856"/>
            <a:ext cx="4337897" cy="430449"/>
          </a:xfrm>
          <a:prstGeom prst="rect">
            <a:avLst/>
          </a:prstGeom>
        </p:spPr>
        <p:txBody>
          <a:bodyPr lIns="0" tIns="0" rIns="0" bIns="0" rtlCol="0" anchor="t">
            <a:spAutoFit/>
          </a:bodyPr>
          <a:lstStyle/>
          <a:p>
            <a:pPr algn="l">
              <a:lnSpc>
                <a:spcPts val="3574"/>
              </a:lnSpc>
              <a:spcBef>
                <a:spcPct val="0"/>
              </a:spcBef>
            </a:pPr>
            <a:r>
              <a:rPr lang="en-US" sz="2553">
                <a:solidFill>
                  <a:srgbClr val="FF7300"/>
                </a:solidFill>
                <a:latin typeface="Open Sans Bold"/>
              </a:rPr>
              <a:t>2. Online Analytical</a:t>
            </a:r>
          </a:p>
        </p:txBody>
      </p:sp>
      <p:sp>
        <p:nvSpPr>
          <p:cNvPr id="24" name="TextBox 24"/>
          <p:cNvSpPr txBox="1"/>
          <p:nvPr/>
        </p:nvSpPr>
        <p:spPr>
          <a:xfrm>
            <a:off x="11699847" y="7279856"/>
            <a:ext cx="5593269" cy="430449"/>
          </a:xfrm>
          <a:prstGeom prst="rect">
            <a:avLst/>
          </a:prstGeom>
        </p:spPr>
        <p:txBody>
          <a:bodyPr lIns="0" tIns="0" rIns="0" bIns="0" rtlCol="0" anchor="t">
            <a:spAutoFit/>
          </a:bodyPr>
          <a:lstStyle/>
          <a:p>
            <a:pPr algn="l">
              <a:lnSpc>
                <a:spcPts val="3574"/>
              </a:lnSpc>
              <a:spcBef>
                <a:spcPct val="0"/>
              </a:spcBef>
            </a:pPr>
            <a:r>
              <a:rPr lang="en-US" sz="2553">
                <a:solidFill>
                  <a:srgbClr val="FF7300"/>
                </a:solidFill>
                <a:latin typeface="Open Sans Bold"/>
              </a:rPr>
              <a:t>3. SQL Server Intergration Serviecs</a:t>
            </a:r>
          </a:p>
        </p:txBody>
      </p:sp>
      <p:sp>
        <p:nvSpPr>
          <p:cNvPr id="25" name="TextBox 25"/>
          <p:cNvSpPr txBox="1"/>
          <p:nvPr/>
        </p:nvSpPr>
        <p:spPr>
          <a:xfrm>
            <a:off x="1950662" y="8499072"/>
            <a:ext cx="5593269" cy="430449"/>
          </a:xfrm>
          <a:prstGeom prst="rect">
            <a:avLst/>
          </a:prstGeom>
        </p:spPr>
        <p:txBody>
          <a:bodyPr lIns="0" tIns="0" rIns="0" bIns="0" rtlCol="0" anchor="t">
            <a:spAutoFit/>
          </a:bodyPr>
          <a:lstStyle/>
          <a:p>
            <a:pPr algn="l">
              <a:lnSpc>
                <a:spcPts val="3574"/>
              </a:lnSpc>
              <a:spcBef>
                <a:spcPct val="0"/>
              </a:spcBef>
            </a:pPr>
            <a:r>
              <a:rPr lang="en-US" sz="2553">
                <a:solidFill>
                  <a:srgbClr val="FF7300"/>
                </a:solidFill>
                <a:latin typeface="Open Sans Bold"/>
              </a:rPr>
              <a:t>4.  SQL Server Analyis Services</a:t>
            </a:r>
          </a:p>
        </p:txBody>
      </p:sp>
      <p:sp>
        <p:nvSpPr>
          <p:cNvPr id="26" name="TextBox 26"/>
          <p:cNvSpPr txBox="1"/>
          <p:nvPr/>
        </p:nvSpPr>
        <p:spPr>
          <a:xfrm>
            <a:off x="7959408" y="8555589"/>
            <a:ext cx="5593269" cy="430449"/>
          </a:xfrm>
          <a:prstGeom prst="rect">
            <a:avLst/>
          </a:prstGeom>
        </p:spPr>
        <p:txBody>
          <a:bodyPr lIns="0" tIns="0" rIns="0" bIns="0" rtlCol="0" anchor="t">
            <a:spAutoFit/>
          </a:bodyPr>
          <a:lstStyle/>
          <a:p>
            <a:pPr algn="l">
              <a:lnSpc>
                <a:spcPts val="3574"/>
              </a:lnSpc>
              <a:spcBef>
                <a:spcPct val="0"/>
              </a:spcBef>
            </a:pPr>
            <a:r>
              <a:rPr lang="en-US" sz="2553">
                <a:solidFill>
                  <a:srgbClr val="FF7300"/>
                </a:solidFill>
                <a:latin typeface="Open Sans Bold"/>
              </a:rPr>
              <a:t>5.  Conclusion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568788" y="3631460"/>
            <a:ext cx="11150424" cy="6160128"/>
          </a:xfrm>
          <a:custGeom>
            <a:avLst/>
            <a:gdLst/>
            <a:ahLst/>
            <a:cxnLst/>
            <a:rect l="l" t="t" r="r" b="b"/>
            <a:pathLst>
              <a:path w="11150424" h="6160128">
                <a:moveTo>
                  <a:pt x="0" y="0"/>
                </a:moveTo>
                <a:lnTo>
                  <a:pt x="11150424" y="0"/>
                </a:lnTo>
                <a:lnTo>
                  <a:pt x="11150424" y="6160128"/>
                </a:lnTo>
                <a:lnTo>
                  <a:pt x="0" y="6160128"/>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797577" y="2082060"/>
            <a:ext cx="14892905" cy="8604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2:  Cho biết danh mục các sản phẩm được tiêu thụ nhiều nhất trong tháng/ quý/ năm.</a:t>
            </a: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797040"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Biểu đồ: Power BI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021325" y="3129810"/>
            <a:ext cx="8132965" cy="5843206"/>
          </a:xfrm>
          <a:custGeom>
            <a:avLst/>
            <a:gdLst/>
            <a:ahLst/>
            <a:cxnLst/>
            <a:rect l="l" t="t" r="r" b="b"/>
            <a:pathLst>
              <a:path w="8132965" h="5843206">
                <a:moveTo>
                  <a:pt x="0" y="0"/>
                </a:moveTo>
                <a:lnTo>
                  <a:pt x="8132964" y="0"/>
                </a:lnTo>
                <a:lnTo>
                  <a:pt x="8132964" y="5843206"/>
                </a:lnTo>
                <a:lnTo>
                  <a:pt x="0" y="5843206"/>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797577" y="2082060"/>
            <a:ext cx="14892905" cy="17367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3:  Cho biết doanh số bán hàng theo từng State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516603"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SSAS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218465" y="3317135"/>
            <a:ext cx="7247052" cy="6024773"/>
          </a:xfrm>
          <a:custGeom>
            <a:avLst/>
            <a:gdLst/>
            <a:ahLst/>
            <a:cxnLst/>
            <a:rect l="l" t="t" r="r" b="b"/>
            <a:pathLst>
              <a:path w="7247052" h="6024773">
                <a:moveTo>
                  <a:pt x="0" y="0"/>
                </a:moveTo>
                <a:lnTo>
                  <a:pt x="7247052" y="0"/>
                </a:lnTo>
                <a:lnTo>
                  <a:pt x="7247052" y="6024774"/>
                </a:lnTo>
                <a:lnTo>
                  <a:pt x="0" y="6024774"/>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797577" y="2082060"/>
            <a:ext cx="14892905" cy="17367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3:  Cho biết doanh số bán hàng theo từng State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Power BI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953750" y="3459840"/>
            <a:ext cx="8380500" cy="5798460"/>
          </a:xfrm>
          <a:custGeom>
            <a:avLst/>
            <a:gdLst/>
            <a:ahLst/>
            <a:cxnLst/>
            <a:rect l="l" t="t" r="r" b="b"/>
            <a:pathLst>
              <a:path w="8380500" h="5798460">
                <a:moveTo>
                  <a:pt x="0" y="0"/>
                </a:moveTo>
                <a:lnTo>
                  <a:pt x="8380500" y="0"/>
                </a:lnTo>
                <a:lnTo>
                  <a:pt x="8380500" y="5798460"/>
                </a:lnTo>
                <a:lnTo>
                  <a:pt x="0" y="5798460"/>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215131" y="2082060"/>
            <a:ext cx="15475351" cy="217487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4:  Cho biết top những nhân viên bán được nhiều sản phẩm nhất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SSAS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714160" y="3317135"/>
            <a:ext cx="8859681" cy="5718200"/>
          </a:xfrm>
          <a:custGeom>
            <a:avLst/>
            <a:gdLst/>
            <a:ahLst/>
            <a:cxnLst/>
            <a:rect l="l" t="t" r="r" b="b"/>
            <a:pathLst>
              <a:path w="8859681" h="5718200">
                <a:moveTo>
                  <a:pt x="0" y="0"/>
                </a:moveTo>
                <a:lnTo>
                  <a:pt x="8859680" y="0"/>
                </a:lnTo>
                <a:lnTo>
                  <a:pt x="8859680" y="5718201"/>
                </a:lnTo>
                <a:lnTo>
                  <a:pt x="0" y="5718201"/>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215131" y="2082060"/>
            <a:ext cx="15475351" cy="217487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4:  Cho biết top những nhân viên bán được nhiều sản phẩm nhất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Power BI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006295" y="2924465"/>
            <a:ext cx="7887113" cy="6333835"/>
          </a:xfrm>
          <a:custGeom>
            <a:avLst/>
            <a:gdLst/>
            <a:ahLst/>
            <a:cxnLst/>
            <a:rect l="l" t="t" r="r" b="b"/>
            <a:pathLst>
              <a:path w="7887113" h="6333835">
                <a:moveTo>
                  <a:pt x="0" y="0"/>
                </a:moveTo>
                <a:lnTo>
                  <a:pt x="7887113" y="0"/>
                </a:lnTo>
                <a:lnTo>
                  <a:pt x="7887113" y="6333835"/>
                </a:lnTo>
                <a:lnTo>
                  <a:pt x="0" y="6333835"/>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215131" y="2082060"/>
            <a:ext cx="15475351" cy="26130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5:  Chọn ra top 10 khách hàng mua nhiều sản phẩm nhất.</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SSAS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164852" y="3317135"/>
            <a:ext cx="7958297" cy="5876246"/>
          </a:xfrm>
          <a:custGeom>
            <a:avLst/>
            <a:gdLst/>
            <a:ahLst/>
            <a:cxnLst/>
            <a:rect l="l" t="t" r="r" b="b"/>
            <a:pathLst>
              <a:path w="7958297" h="5876246">
                <a:moveTo>
                  <a:pt x="0" y="0"/>
                </a:moveTo>
                <a:lnTo>
                  <a:pt x="7958296" y="0"/>
                </a:lnTo>
                <a:lnTo>
                  <a:pt x="7958296" y="5876246"/>
                </a:lnTo>
                <a:lnTo>
                  <a:pt x="0" y="5876246"/>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215131" y="2082060"/>
            <a:ext cx="15475351" cy="26130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5:  Chọn ra top 10 khách hàng mua nhiều sản phẩm nhất.</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Power BI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234622" y="4278967"/>
            <a:ext cx="11150424" cy="3109680"/>
          </a:xfrm>
          <a:custGeom>
            <a:avLst/>
            <a:gdLst/>
            <a:ahLst/>
            <a:cxnLst/>
            <a:rect l="l" t="t" r="r" b="b"/>
            <a:pathLst>
              <a:path w="11150424" h="3109680">
                <a:moveTo>
                  <a:pt x="0" y="0"/>
                </a:moveTo>
                <a:lnTo>
                  <a:pt x="11150424" y="0"/>
                </a:lnTo>
                <a:lnTo>
                  <a:pt x="11150424" y="3109680"/>
                </a:lnTo>
                <a:lnTo>
                  <a:pt x="0" y="3109680"/>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215131" y="2082060"/>
            <a:ext cx="15475351" cy="305117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6:   Cho biết State có số lượng Sản phẩm tiêu thụ nhiều nhất.</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SSAS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528404" y="3317135"/>
            <a:ext cx="8993613" cy="5697150"/>
          </a:xfrm>
          <a:custGeom>
            <a:avLst/>
            <a:gdLst/>
            <a:ahLst/>
            <a:cxnLst/>
            <a:rect l="l" t="t" r="r" b="b"/>
            <a:pathLst>
              <a:path w="8993613" h="5697150">
                <a:moveTo>
                  <a:pt x="0" y="0"/>
                </a:moveTo>
                <a:lnTo>
                  <a:pt x="8993614" y="0"/>
                </a:lnTo>
                <a:lnTo>
                  <a:pt x="8993614" y="5697150"/>
                </a:lnTo>
                <a:lnTo>
                  <a:pt x="0" y="5697150"/>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215131" y="2082060"/>
            <a:ext cx="15475351" cy="305117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6:   Cho biết State có số lượng Sản phẩm tiêu thụ nhiều nhất.</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Power BI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234622" y="3850535"/>
            <a:ext cx="11150424" cy="4175856"/>
          </a:xfrm>
          <a:custGeom>
            <a:avLst/>
            <a:gdLst/>
            <a:ahLst/>
            <a:cxnLst/>
            <a:rect l="l" t="t" r="r" b="b"/>
            <a:pathLst>
              <a:path w="11150424" h="4175856">
                <a:moveTo>
                  <a:pt x="0" y="0"/>
                </a:moveTo>
                <a:lnTo>
                  <a:pt x="11150424" y="0"/>
                </a:lnTo>
                <a:lnTo>
                  <a:pt x="11150424" y="4175856"/>
                </a:lnTo>
                <a:lnTo>
                  <a:pt x="0" y="4175856"/>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215131" y="2082060"/>
            <a:ext cx="15475351" cy="34893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7:   Cho biết Nhãn Hàng được mua nhất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SSAS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1717" y="1980048"/>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291717" y="2341998"/>
            <a:ext cx="6421613" cy="5869673"/>
          </a:xfrm>
          <a:custGeom>
            <a:avLst/>
            <a:gdLst/>
            <a:ahLst/>
            <a:cxnLst/>
            <a:rect l="l" t="t" r="r" b="b"/>
            <a:pathLst>
              <a:path w="6421613" h="5869673">
                <a:moveTo>
                  <a:pt x="0" y="0"/>
                </a:moveTo>
                <a:lnTo>
                  <a:pt x="6421613" y="0"/>
                </a:lnTo>
                <a:lnTo>
                  <a:pt x="6421613" y="5869673"/>
                </a:lnTo>
                <a:lnTo>
                  <a:pt x="0" y="5869673"/>
                </a:lnTo>
                <a:lnTo>
                  <a:pt x="0" y="0"/>
                </a:lnTo>
                <a:close/>
              </a:path>
            </a:pathLst>
          </a:custGeom>
          <a:blipFill>
            <a:blip r:embed="rId4"/>
            <a:stretch>
              <a:fillRect/>
            </a:stretch>
          </a:blipFill>
        </p:spPr>
      </p:sp>
      <p:sp>
        <p:nvSpPr>
          <p:cNvPr id="16" name="Freeform 16"/>
          <p:cNvSpPr/>
          <p:nvPr/>
        </p:nvSpPr>
        <p:spPr>
          <a:xfrm>
            <a:off x="7893533" y="4890137"/>
            <a:ext cx="10015627" cy="3886471"/>
          </a:xfrm>
          <a:custGeom>
            <a:avLst/>
            <a:gdLst/>
            <a:ahLst/>
            <a:cxnLst/>
            <a:rect l="l" t="t" r="r" b="b"/>
            <a:pathLst>
              <a:path w="10015627" h="3886471">
                <a:moveTo>
                  <a:pt x="0" y="0"/>
                </a:moveTo>
                <a:lnTo>
                  <a:pt x="10015627" y="0"/>
                </a:lnTo>
                <a:lnTo>
                  <a:pt x="10015627" y="3886472"/>
                </a:lnTo>
                <a:lnTo>
                  <a:pt x="0" y="3886472"/>
                </a:lnTo>
                <a:lnTo>
                  <a:pt x="0" y="0"/>
                </a:lnTo>
                <a:close/>
              </a:path>
            </a:pathLst>
          </a:custGeom>
          <a:blipFill>
            <a:blip r:embed="rId5"/>
            <a:stretch>
              <a:fillRect/>
            </a:stretch>
          </a:blipFill>
        </p:spPr>
      </p:sp>
      <p:sp>
        <p:nvSpPr>
          <p:cNvPr id="17" name="TextBox 17"/>
          <p:cNvSpPr txBox="1"/>
          <p:nvPr/>
        </p:nvSpPr>
        <p:spPr>
          <a:xfrm>
            <a:off x="1039108" y="517674"/>
            <a:ext cx="15477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Ingoude Company</a:t>
            </a:r>
          </a:p>
        </p:txBody>
      </p:sp>
      <p:sp>
        <p:nvSpPr>
          <p:cNvPr id="18" name="TextBox 18"/>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9" name="TextBox 19"/>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20" name="TextBox 20"/>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21" name="TextBox 21"/>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22" name="TextBox 22"/>
          <p:cNvSpPr txBox="1"/>
          <p:nvPr/>
        </p:nvSpPr>
        <p:spPr>
          <a:xfrm>
            <a:off x="6422070" y="990600"/>
            <a:ext cx="5701762"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1.Data Introduction</a:t>
            </a:r>
          </a:p>
        </p:txBody>
      </p:sp>
      <p:sp>
        <p:nvSpPr>
          <p:cNvPr id="23" name="TextBox 23"/>
          <p:cNvSpPr txBox="1"/>
          <p:nvPr/>
        </p:nvSpPr>
        <p:spPr>
          <a:xfrm>
            <a:off x="8025211" y="2230757"/>
            <a:ext cx="8894092" cy="2659380"/>
          </a:xfrm>
          <a:prstGeom prst="rect">
            <a:avLst/>
          </a:prstGeom>
        </p:spPr>
        <p:txBody>
          <a:bodyPr lIns="0" tIns="0" rIns="0" bIns="0" rtlCol="0" anchor="t">
            <a:spAutoFit/>
          </a:bodyPr>
          <a:lstStyle/>
          <a:p>
            <a:pPr algn="l">
              <a:lnSpc>
                <a:spcPts val="2799"/>
              </a:lnSpc>
            </a:pPr>
            <a:r>
              <a:rPr lang="en-US" sz="1999">
                <a:solidFill>
                  <a:srgbClr val="1F2020"/>
                </a:solidFill>
                <a:latin typeface="Open Sans"/>
              </a:rPr>
              <a:t>̵ Nhóm sử dụng Tập dữ liệu Bike Store Database được lấy từ trang web Kaggle (kaggle.com), trang web này cung cấp cơ sở dữ liệu mẫu để phục vụ cho việc luyện tập thao tác của người học .</a:t>
            </a:r>
          </a:p>
          <a:p>
            <a:pPr algn="l">
              <a:lnSpc>
                <a:spcPts val="2799"/>
              </a:lnSpc>
            </a:pPr>
            <a:r>
              <a:rPr lang="en-US" sz="1999">
                <a:solidFill>
                  <a:srgbClr val="1F2020"/>
                </a:solidFill>
                <a:latin typeface="Open Sans"/>
              </a:rPr>
              <a:t>̵ Đường dẫn tải tập dữ liệu: https://www.kaggle.com/datasets/dillonmyrick/bike-store-sample-database/data?select=order_items.csv</a:t>
            </a:r>
          </a:p>
          <a:p>
            <a:pPr algn="l">
              <a:lnSpc>
                <a:spcPts val="2239"/>
              </a:lnSpc>
            </a:pPr>
            <a:endParaRPr lang="en-US" sz="1999">
              <a:solidFill>
                <a:srgbClr val="1F2020"/>
              </a:solidFill>
              <a:latin typeface="Open Sans"/>
            </a:endParaRPr>
          </a:p>
          <a:p>
            <a:pPr algn="l">
              <a:lnSpc>
                <a:spcPts val="2239"/>
              </a:lnSpc>
              <a:spcBef>
                <a:spcPct val="0"/>
              </a:spcBef>
            </a:pPr>
            <a:endParaRPr lang="en-US" sz="1999">
              <a:solidFill>
                <a:srgbClr val="1F2020"/>
              </a:solidFill>
              <a:latin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414104" y="3317135"/>
            <a:ext cx="9459791" cy="5628136"/>
          </a:xfrm>
          <a:custGeom>
            <a:avLst/>
            <a:gdLst/>
            <a:ahLst/>
            <a:cxnLst/>
            <a:rect l="l" t="t" r="r" b="b"/>
            <a:pathLst>
              <a:path w="9459791" h="5628136">
                <a:moveTo>
                  <a:pt x="0" y="0"/>
                </a:moveTo>
                <a:lnTo>
                  <a:pt x="9459792" y="0"/>
                </a:lnTo>
                <a:lnTo>
                  <a:pt x="9459792" y="5628137"/>
                </a:lnTo>
                <a:lnTo>
                  <a:pt x="0" y="5628137"/>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1  Sales Reporting</a:t>
            </a:r>
          </a:p>
        </p:txBody>
      </p:sp>
      <p:sp>
        <p:nvSpPr>
          <p:cNvPr id="19" name="TextBox 19"/>
          <p:cNvSpPr txBox="1"/>
          <p:nvPr/>
        </p:nvSpPr>
        <p:spPr>
          <a:xfrm>
            <a:off x="2215131" y="2082060"/>
            <a:ext cx="15475351" cy="34893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7:   Cho biết Nhãn Hàng được mua nhất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Power BI</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036314" y="3815505"/>
            <a:ext cx="10750746" cy="4388059"/>
          </a:xfrm>
          <a:custGeom>
            <a:avLst/>
            <a:gdLst/>
            <a:ahLst/>
            <a:cxnLst/>
            <a:rect l="l" t="t" r="r" b="b"/>
            <a:pathLst>
              <a:path w="10750746" h="4388059">
                <a:moveTo>
                  <a:pt x="0" y="0"/>
                </a:moveTo>
                <a:lnTo>
                  <a:pt x="10750746" y="0"/>
                </a:lnTo>
                <a:lnTo>
                  <a:pt x="10750746" y="4388060"/>
                </a:lnTo>
                <a:lnTo>
                  <a:pt x="0" y="4388060"/>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2  Order Fulfillment</a:t>
            </a:r>
          </a:p>
        </p:txBody>
      </p:sp>
      <p:sp>
        <p:nvSpPr>
          <p:cNvPr id="19" name="TextBox 19"/>
          <p:cNvSpPr txBox="1"/>
          <p:nvPr/>
        </p:nvSpPr>
        <p:spPr>
          <a:xfrm>
            <a:off x="2215131" y="2082060"/>
            <a:ext cx="15475351" cy="392747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8:   Cho biết Tổng tiền tất cả đơn hàng của từng của hàng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SSAS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568788" y="3631460"/>
            <a:ext cx="11150424" cy="5834352"/>
          </a:xfrm>
          <a:custGeom>
            <a:avLst/>
            <a:gdLst/>
            <a:ahLst/>
            <a:cxnLst/>
            <a:rect l="l" t="t" r="r" b="b"/>
            <a:pathLst>
              <a:path w="11150424" h="5834352">
                <a:moveTo>
                  <a:pt x="0" y="0"/>
                </a:moveTo>
                <a:lnTo>
                  <a:pt x="11150424" y="0"/>
                </a:lnTo>
                <a:lnTo>
                  <a:pt x="11150424" y="5834352"/>
                </a:lnTo>
                <a:lnTo>
                  <a:pt x="0" y="5834352"/>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2  Order Fulfillment</a:t>
            </a:r>
          </a:p>
        </p:txBody>
      </p:sp>
      <p:sp>
        <p:nvSpPr>
          <p:cNvPr id="19" name="TextBox 19"/>
          <p:cNvSpPr txBox="1"/>
          <p:nvPr/>
        </p:nvSpPr>
        <p:spPr>
          <a:xfrm>
            <a:off x="2215131" y="2082060"/>
            <a:ext cx="15475351" cy="392747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8:   Cho biết Tổng tiền tất cả đơn hàng của từng của hàng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Power BI</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806851" y="3317135"/>
            <a:ext cx="8674298" cy="5748307"/>
          </a:xfrm>
          <a:custGeom>
            <a:avLst/>
            <a:gdLst/>
            <a:ahLst/>
            <a:cxnLst/>
            <a:rect l="l" t="t" r="r" b="b"/>
            <a:pathLst>
              <a:path w="8674298" h="5748307">
                <a:moveTo>
                  <a:pt x="0" y="0"/>
                </a:moveTo>
                <a:lnTo>
                  <a:pt x="8674298" y="0"/>
                </a:lnTo>
                <a:lnTo>
                  <a:pt x="8674298" y="5748307"/>
                </a:lnTo>
                <a:lnTo>
                  <a:pt x="0" y="5748307"/>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2  Order Fulfillment</a:t>
            </a:r>
          </a:p>
        </p:txBody>
      </p:sp>
      <p:sp>
        <p:nvSpPr>
          <p:cNvPr id="19" name="TextBox 19"/>
          <p:cNvSpPr txBox="1"/>
          <p:nvPr/>
        </p:nvSpPr>
        <p:spPr>
          <a:xfrm>
            <a:off x="2215131" y="2082060"/>
            <a:ext cx="15475351" cy="43656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9:   Cho biết Cửa Hàng có nhiều đơn hàng nhất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SSAS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792889" y="2854054"/>
            <a:ext cx="8702222" cy="5743698"/>
          </a:xfrm>
          <a:custGeom>
            <a:avLst/>
            <a:gdLst/>
            <a:ahLst/>
            <a:cxnLst/>
            <a:rect l="l" t="t" r="r" b="b"/>
            <a:pathLst>
              <a:path w="8702222" h="5743698">
                <a:moveTo>
                  <a:pt x="0" y="0"/>
                </a:moveTo>
                <a:lnTo>
                  <a:pt x="8702222" y="0"/>
                </a:lnTo>
                <a:lnTo>
                  <a:pt x="8702222" y="5743698"/>
                </a:lnTo>
                <a:lnTo>
                  <a:pt x="0" y="5743698"/>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5933718" y="990600"/>
            <a:ext cx="10007124"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4. 2  Order Fulfillment</a:t>
            </a:r>
          </a:p>
        </p:txBody>
      </p:sp>
      <p:sp>
        <p:nvSpPr>
          <p:cNvPr id="19" name="TextBox 19"/>
          <p:cNvSpPr txBox="1"/>
          <p:nvPr/>
        </p:nvSpPr>
        <p:spPr>
          <a:xfrm>
            <a:off x="2215131" y="2082060"/>
            <a:ext cx="15475351" cy="4365625"/>
          </a:xfrm>
          <a:prstGeom prst="rect">
            <a:avLst/>
          </a:prstGeom>
        </p:spPr>
        <p:txBody>
          <a:bodyPr lIns="0" tIns="0" rIns="0" bIns="0" rtlCol="0" anchor="t">
            <a:spAutoFit/>
          </a:bodyPr>
          <a:lstStyle/>
          <a:p>
            <a:pPr algn="l">
              <a:lnSpc>
                <a:spcPts val="3499"/>
              </a:lnSpc>
            </a:pPr>
            <a:r>
              <a:rPr lang="en-US" sz="2499">
                <a:solidFill>
                  <a:srgbClr val="1F2020"/>
                </a:solidFill>
                <a:latin typeface="Canva Sans Bold"/>
              </a:rPr>
              <a:t>Câu hỏi 9:   Cho biết Cửa Hàng có nhiều đơn hàng nhất trong tháng/ quý/ năm.</a:t>
            </a: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pPr>
            <a:endParaRPr lang="en-US" sz="2499">
              <a:solidFill>
                <a:srgbClr val="1F2020"/>
              </a:solidFill>
              <a:latin typeface="Canva Sans Bold"/>
            </a:endParaRPr>
          </a:p>
          <a:p>
            <a:pPr algn="l">
              <a:lnSpc>
                <a:spcPts val="3499"/>
              </a:lnSpc>
              <a:spcBef>
                <a:spcPct val="0"/>
              </a:spcBef>
            </a:pPr>
            <a:endParaRPr lang="en-US" sz="2499">
              <a:solidFill>
                <a:srgbClr val="1F2020"/>
              </a:solidFill>
              <a:latin typeface="Canva Sans Bold"/>
            </a:endParaRPr>
          </a:p>
        </p:txBody>
      </p:sp>
      <p:sp>
        <p:nvSpPr>
          <p:cNvPr id="20" name="TextBox 20"/>
          <p:cNvSpPr txBox="1"/>
          <p:nvPr/>
        </p:nvSpPr>
        <p:spPr>
          <a:xfrm>
            <a:off x="1152986" y="2894860"/>
            <a:ext cx="2883328" cy="422275"/>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Canva Sans Bold"/>
              </a:rPr>
              <a:t>Công cụ: Power BI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3" name="TextBox 13"/>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4" name="TextBox 14"/>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5" name="TextBox 15"/>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6" name="TextBox 16"/>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7" name="TextBox 17"/>
          <p:cNvSpPr txBox="1"/>
          <p:nvPr/>
        </p:nvSpPr>
        <p:spPr>
          <a:xfrm>
            <a:off x="2797459" y="990600"/>
            <a:ext cx="13143383"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5.Conclusion and Developtment Direction </a:t>
            </a:r>
          </a:p>
        </p:txBody>
      </p:sp>
      <p:sp>
        <p:nvSpPr>
          <p:cNvPr id="18" name="TextBox 18"/>
          <p:cNvSpPr txBox="1"/>
          <p:nvPr/>
        </p:nvSpPr>
        <p:spPr>
          <a:xfrm>
            <a:off x="1145200" y="2247698"/>
            <a:ext cx="3638351" cy="495301"/>
          </a:xfrm>
          <a:prstGeom prst="rect">
            <a:avLst/>
          </a:prstGeom>
        </p:spPr>
        <p:txBody>
          <a:bodyPr lIns="0" tIns="0" rIns="0" bIns="0" rtlCol="0" anchor="t">
            <a:spAutoFit/>
          </a:bodyPr>
          <a:lstStyle/>
          <a:p>
            <a:pPr algn="l">
              <a:lnSpc>
                <a:spcPts val="4199"/>
              </a:lnSpc>
              <a:spcBef>
                <a:spcPct val="0"/>
              </a:spcBef>
            </a:pPr>
            <a:r>
              <a:rPr lang="en-US" sz="2999">
                <a:solidFill>
                  <a:srgbClr val="1F2020"/>
                </a:solidFill>
                <a:latin typeface="Canva Sans Bold"/>
              </a:rPr>
              <a:t>5.1 Achievement</a:t>
            </a:r>
          </a:p>
        </p:txBody>
      </p:sp>
      <p:sp>
        <p:nvSpPr>
          <p:cNvPr id="19" name="TextBox 19"/>
          <p:cNvSpPr txBox="1"/>
          <p:nvPr/>
        </p:nvSpPr>
        <p:spPr>
          <a:xfrm>
            <a:off x="1145200" y="3000173"/>
            <a:ext cx="15136269" cy="1417321"/>
          </a:xfrm>
          <a:prstGeom prst="rect">
            <a:avLst/>
          </a:prstGeom>
        </p:spPr>
        <p:txBody>
          <a:bodyPr lIns="0" tIns="0" rIns="0" bIns="0" rtlCol="0" anchor="t">
            <a:spAutoFit/>
          </a:bodyPr>
          <a:lstStyle/>
          <a:p>
            <a:pPr algn="l">
              <a:lnSpc>
                <a:spcPts val="3779"/>
              </a:lnSpc>
            </a:pPr>
            <a:r>
              <a:rPr lang="en-US" sz="2699">
                <a:solidFill>
                  <a:srgbClr val="1F2020"/>
                </a:solidFill>
                <a:latin typeface="Canva Sans Bold"/>
              </a:rPr>
              <a:t>+ Hiểu sâu hơn về kiến thức kho dữ liệu</a:t>
            </a:r>
          </a:p>
          <a:p>
            <a:pPr algn="l">
              <a:lnSpc>
                <a:spcPts val="3779"/>
              </a:lnSpc>
            </a:pPr>
            <a:r>
              <a:rPr lang="en-US" sz="2699">
                <a:solidFill>
                  <a:srgbClr val="1F2020"/>
                </a:solidFill>
                <a:latin typeface="Canva Sans Bold"/>
              </a:rPr>
              <a:t>+ Sử dụng thành thạo hơn các công cụ SSIS, SSAS, Power BI</a:t>
            </a:r>
          </a:p>
          <a:p>
            <a:pPr algn="l">
              <a:lnSpc>
                <a:spcPts val="3779"/>
              </a:lnSpc>
              <a:spcBef>
                <a:spcPct val="0"/>
              </a:spcBef>
            </a:pPr>
            <a:r>
              <a:rPr lang="en-US" sz="2699">
                <a:solidFill>
                  <a:srgbClr val="1F2020"/>
                </a:solidFill>
                <a:latin typeface="Canva Sans Bold"/>
              </a:rPr>
              <a:t>+ Nâng cao kỹ năng xử lí thông tin và phân tích dữ liệu</a:t>
            </a:r>
          </a:p>
        </p:txBody>
      </p:sp>
      <p:sp>
        <p:nvSpPr>
          <p:cNvPr id="20" name="TextBox 20"/>
          <p:cNvSpPr txBox="1"/>
          <p:nvPr/>
        </p:nvSpPr>
        <p:spPr>
          <a:xfrm>
            <a:off x="1039108" y="5511599"/>
            <a:ext cx="15136269" cy="1893571"/>
          </a:xfrm>
          <a:prstGeom prst="rect">
            <a:avLst/>
          </a:prstGeom>
        </p:spPr>
        <p:txBody>
          <a:bodyPr lIns="0" tIns="0" rIns="0" bIns="0" rtlCol="0" anchor="t">
            <a:spAutoFit/>
          </a:bodyPr>
          <a:lstStyle/>
          <a:p>
            <a:pPr algn="l">
              <a:lnSpc>
                <a:spcPts val="3779"/>
              </a:lnSpc>
            </a:pPr>
            <a:r>
              <a:rPr lang="en-US" sz="2699">
                <a:solidFill>
                  <a:srgbClr val="1F2020"/>
                </a:solidFill>
                <a:latin typeface="Canva Sans Bold"/>
              </a:rPr>
              <a:t>+ Chưa khai thác được hết tập dữ liệu</a:t>
            </a:r>
          </a:p>
          <a:p>
            <a:pPr algn="l">
              <a:lnSpc>
                <a:spcPts val="3779"/>
              </a:lnSpc>
            </a:pPr>
            <a:r>
              <a:rPr lang="en-US" sz="2699">
                <a:solidFill>
                  <a:srgbClr val="1F2020"/>
                </a:solidFill>
                <a:latin typeface="Canva Sans Bold"/>
              </a:rPr>
              <a:t>+ Chưa đạt đến mức nâng cao trong tổng thể quá trình xây dựng một kho dữ liệu hoàn chỉnh</a:t>
            </a:r>
          </a:p>
          <a:p>
            <a:pPr algn="l">
              <a:lnSpc>
                <a:spcPts val="3779"/>
              </a:lnSpc>
              <a:spcBef>
                <a:spcPct val="0"/>
              </a:spcBef>
            </a:pPr>
            <a:endParaRPr lang="en-US" sz="2699">
              <a:solidFill>
                <a:srgbClr val="1F2020"/>
              </a:solidFill>
              <a:latin typeface="Canva Sans Bold"/>
            </a:endParaRPr>
          </a:p>
        </p:txBody>
      </p:sp>
      <p:sp>
        <p:nvSpPr>
          <p:cNvPr id="21" name="TextBox 21"/>
          <p:cNvSpPr txBox="1"/>
          <p:nvPr/>
        </p:nvSpPr>
        <p:spPr>
          <a:xfrm>
            <a:off x="1145200" y="4759124"/>
            <a:ext cx="2883328" cy="495301"/>
          </a:xfrm>
          <a:prstGeom prst="rect">
            <a:avLst/>
          </a:prstGeom>
        </p:spPr>
        <p:txBody>
          <a:bodyPr lIns="0" tIns="0" rIns="0" bIns="0" rtlCol="0" anchor="t">
            <a:spAutoFit/>
          </a:bodyPr>
          <a:lstStyle/>
          <a:p>
            <a:pPr algn="l">
              <a:lnSpc>
                <a:spcPts val="4199"/>
              </a:lnSpc>
              <a:spcBef>
                <a:spcPct val="0"/>
              </a:spcBef>
            </a:pPr>
            <a:r>
              <a:rPr lang="en-US" sz="2999">
                <a:solidFill>
                  <a:srgbClr val="1F2020"/>
                </a:solidFill>
                <a:latin typeface="Canva Sans Bold"/>
              </a:rPr>
              <a:t>5.2 Limit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8177932" y="8597752"/>
            <a:ext cx="110068" cy="660548"/>
            <a:chOff x="0" y="0"/>
            <a:chExt cx="28989" cy="173972"/>
          </a:xfrm>
        </p:grpSpPr>
        <p:sp>
          <p:nvSpPr>
            <p:cNvPr id="11" name="Freeform 11"/>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2" name="TextBox 12"/>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842458" y="3600450"/>
            <a:ext cx="12603085" cy="3086100"/>
            <a:chOff x="0" y="0"/>
            <a:chExt cx="3319331" cy="812800"/>
          </a:xfrm>
        </p:grpSpPr>
        <p:sp>
          <p:nvSpPr>
            <p:cNvPr id="14" name="Freeform 14"/>
            <p:cNvSpPr/>
            <p:nvPr/>
          </p:nvSpPr>
          <p:spPr>
            <a:xfrm>
              <a:off x="0" y="0"/>
              <a:ext cx="3319331" cy="812800"/>
            </a:xfrm>
            <a:custGeom>
              <a:avLst/>
              <a:gdLst/>
              <a:ahLst/>
              <a:cxnLst/>
              <a:rect l="l" t="t" r="r" b="b"/>
              <a:pathLst>
                <a:path w="3319331" h="812800">
                  <a:moveTo>
                    <a:pt x="0" y="0"/>
                  </a:moveTo>
                  <a:lnTo>
                    <a:pt x="3319331" y="0"/>
                  </a:lnTo>
                  <a:lnTo>
                    <a:pt x="3319331" y="812800"/>
                  </a:lnTo>
                  <a:lnTo>
                    <a:pt x="0" y="812800"/>
                  </a:lnTo>
                  <a:close/>
                </a:path>
              </a:pathLst>
            </a:custGeom>
            <a:solidFill>
              <a:srgbClr val="000000">
                <a:alpha val="0"/>
              </a:srgbClr>
            </a:solidFill>
            <a:ln w="38100" cap="sq">
              <a:solidFill>
                <a:srgbClr val="FF7300"/>
              </a:solidFill>
              <a:prstDash val="solid"/>
              <a:miter/>
            </a:ln>
          </p:spPr>
        </p:sp>
        <p:sp>
          <p:nvSpPr>
            <p:cNvPr id="15" name="TextBox 15"/>
            <p:cNvSpPr txBox="1"/>
            <p:nvPr/>
          </p:nvSpPr>
          <p:spPr>
            <a:xfrm>
              <a:off x="0" y="-38100"/>
              <a:ext cx="3319331"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Nhóm 14</a:t>
            </a:r>
          </a:p>
        </p:txBody>
      </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Photo</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p>
        </p:txBody>
      </p:sp>
      <p:sp>
        <p:nvSpPr>
          <p:cNvPr id="21" name="TextBox 21"/>
          <p:cNvSpPr txBox="1"/>
          <p:nvPr/>
        </p:nvSpPr>
        <p:spPr>
          <a:xfrm>
            <a:off x="2951520" y="3854101"/>
            <a:ext cx="12384959" cy="2321623"/>
          </a:xfrm>
          <a:prstGeom prst="rect">
            <a:avLst/>
          </a:prstGeom>
        </p:spPr>
        <p:txBody>
          <a:bodyPr lIns="0" tIns="0" rIns="0" bIns="0" rtlCol="0" anchor="t">
            <a:spAutoFit/>
          </a:bodyPr>
          <a:lstStyle/>
          <a:p>
            <a:pPr algn="ctr">
              <a:lnSpc>
                <a:spcPts val="19032"/>
              </a:lnSpc>
              <a:spcBef>
                <a:spcPct val="0"/>
              </a:spcBef>
            </a:pPr>
            <a:r>
              <a:rPr lang="en-US" sz="13594">
                <a:solidFill>
                  <a:srgbClr val="FFFFFF"/>
                </a:solidFill>
                <a:latin typeface="Montserrat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1717" y="1980048"/>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291717" y="2094348"/>
            <a:ext cx="16522465" cy="7163952"/>
          </a:xfrm>
          <a:custGeom>
            <a:avLst/>
            <a:gdLst/>
            <a:ahLst/>
            <a:cxnLst/>
            <a:rect l="l" t="t" r="r" b="b"/>
            <a:pathLst>
              <a:path w="16522465" h="7163952">
                <a:moveTo>
                  <a:pt x="0" y="0"/>
                </a:moveTo>
                <a:lnTo>
                  <a:pt x="16522464" y="0"/>
                </a:lnTo>
                <a:lnTo>
                  <a:pt x="16522464" y="7163952"/>
                </a:lnTo>
                <a:lnTo>
                  <a:pt x="0" y="7163952"/>
                </a:lnTo>
                <a:lnTo>
                  <a:pt x="0" y="0"/>
                </a:lnTo>
                <a:close/>
              </a:path>
            </a:pathLst>
          </a:custGeom>
          <a:blipFill>
            <a:blip r:embed="rId4"/>
            <a:stretch>
              <a:fillRect l="-811" r="-811"/>
            </a:stretch>
          </a:blipFill>
        </p:spPr>
      </p:sp>
      <p:sp>
        <p:nvSpPr>
          <p:cNvPr id="16" name="TextBox 1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21" name="TextBox 21"/>
          <p:cNvSpPr txBox="1"/>
          <p:nvPr/>
        </p:nvSpPr>
        <p:spPr>
          <a:xfrm>
            <a:off x="5490616" y="990600"/>
            <a:ext cx="8764997"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1.Các công cụ được sử dụng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91717" y="1980048"/>
            <a:ext cx="1042538" cy="47625"/>
            <a:chOff x="0" y="0"/>
            <a:chExt cx="274578" cy="12543"/>
          </a:xfrm>
        </p:grpSpPr>
        <p:sp>
          <p:nvSpPr>
            <p:cNvPr id="13" name="Freeform 13"/>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id="14" name="TextBox 14"/>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541799" y="4566285"/>
            <a:ext cx="15950000" cy="2188787"/>
          </a:xfrm>
          <a:custGeom>
            <a:avLst/>
            <a:gdLst/>
            <a:ahLst/>
            <a:cxnLst/>
            <a:rect l="l" t="t" r="r" b="b"/>
            <a:pathLst>
              <a:path w="15950000" h="2188787">
                <a:moveTo>
                  <a:pt x="0" y="0"/>
                </a:moveTo>
                <a:lnTo>
                  <a:pt x="15950000" y="0"/>
                </a:lnTo>
                <a:lnTo>
                  <a:pt x="15950000" y="2188788"/>
                </a:lnTo>
                <a:lnTo>
                  <a:pt x="0" y="2188788"/>
                </a:lnTo>
                <a:lnTo>
                  <a:pt x="0" y="0"/>
                </a:lnTo>
                <a:close/>
              </a:path>
            </a:pathLst>
          </a:custGeom>
          <a:blipFill>
            <a:blip r:embed="rId4"/>
            <a:stretch>
              <a:fillRect t="-9877" b="-1992"/>
            </a:stretch>
          </a:blipFill>
        </p:spPr>
      </p:sp>
      <p:sp>
        <p:nvSpPr>
          <p:cNvPr id="16" name="TextBox 1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21" name="TextBox 21"/>
          <p:cNvSpPr txBox="1"/>
          <p:nvPr/>
        </p:nvSpPr>
        <p:spPr>
          <a:xfrm>
            <a:off x="4908170" y="990600"/>
            <a:ext cx="8764997" cy="731752"/>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2. Online Analyis Processing</a:t>
            </a:r>
          </a:p>
        </p:txBody>
      </p:sp>
      <p:sp>
        <p:nvSpPr>
          <p:cNvPr id="22" name="TextBox 22"/>
          <p:cNvSpPr txBox="1"/>
          <p:nvPr/>
        </p:nvSpPr>
        <p:spPr>
          <a:xfrm>
            <a:off x="1812986" y="2717598"/>
            <a:ext cx="9066669" cy="815341"/>
          </a:xfrm>
          <a:prstGeom prst="rect">
            <a:avLst/>
          </a:prstGeom>
        </p:spPr>
        <p:txBody>
          <a:bodyPr lIns="0" tIns="0" rIns="0" bIns="0" rtlCol="0" anchor="t">
            <a:spAutoFit/>
          </a:bodyPr>
          <a:lstStyle/>
          <a:p>
            <a:pPr algn="l">
              <a:lnSpc>
                <a:spcPts val="3359"/>
              </a:lnSpc>
              <a:spcBef>
                <a:spcPct val="0"/>
              </a:spcBef>
            </a:pPr>
            <a:r>
              <a:rPr lang="en-US" sz="2399">
                <a:solidFill>
                  <a:srgbClr val="1F2020"/>
                </a:solidFill>
                <a:latin typeface="Open Sans"/>
              </a:rPr>
              <a:t>Xây dựng các Detail Bus Matrix xác định các Bussines Process , Fact Table và Dimention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812986" y="4646469"/>
            <a:ext cx="11709032" cy="4762835"/>
          </a:xfrm>
          <a:custGeom>
            <a:avLst/>
            <a:gdLst/>
            <a:ahLst/>
            <a:cxnLst/>
            <a:rect l="l" t="t" r="r" b="b"/>
            <a:pathLst>
              <a:path w="11709032" h="4762835">
                <a:moveTo>
                  <a:pt x="0" y="0"/>
                </a:moveTo>
                <a:lnTo>
                  <a:pt x="11709032" y="0"/>
                </a:lnTo>
                <a:lnTo>
                  <a:pt x="11709032" y="4762836"/>
                </a:lnTo>
                <a:lnTo>
                  <a:pt x="0" y="4762836"/>
                </a:lnTo>
                <a:lnTo>
                  <a:pt x="0" y="0"/>
                </a:lnTo>
                <a:close/>
              </a:path>
            </a:pathLst>
          </a:custGeom>
          <a:blipFill>
            <a:blip r:embed="rId4"/>
            <a:stretch>
              <a:fillRect t="-359" b="-359"/>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4908170" y="990600"/>
            <a:ext cx="8764997" cy="1408027"/>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2.1 Sales Reporting</a:t>
            </a:r>
          </a:p>
          <a:p>
            <a:pPr algn="l">
              <a:lnSpc>
                <a:spcPts val="5336"/>
              </a:lnSpc>
            </a:pPr>
            <a:endParaRPr lang="en-US" sz="4560">
              <a:solidFill>
                <a:srgbClr val="1F2020"/>
              </a:solidFill>
              <a:latin typeface="Poppins Bold"/>
            </a:endParaRPr>
          </a:p>
        </p:txBody>
      </p:sp>
      <p:sp>
        <p:nvSpPr>
          <p:cNvPr id="19" name="TextBox 19"/>
          <p:cNvSpPr txBox="1"/>
          <p:nvPr/>
        </p:nvSpPr>
        <p:spPr>
          <a:xfrm>
            <a:off x="1812986" y="1956235"/>
            <a:ext cx="15106317" cy="4225925"/>
          </a:xfrm>
          <a:prstGeom prst="rect">
            <a:avLst/>
          </a:prstGeom>
        </p:spPr>
        <p:txBody>
          <a:bodyPr lIns="0" tIns="0" rIns="0" bIns="0" rtlCol="0" anchor="t">
            <a:spAutoFit/>
          </a:bodyPr>
          <a:lstStyle/>
          <a:p>
            <a:pPr algn="l">
              <a:lnSpc>
                <a:spcPts val="2800"/>
              </a:lnSpc>
            </a:pPr>
            <a:r>
              <a:rPr lang="en-US" sz="2000">
                <a:solidFill>
                  <a:srgbClr val="1F2020"/>
                </a:solidFill>
                <a:latin typeface="Open Sans"/>
              </a:rPr>
              <a:t>+Cho Biết xếp hạng KPI của Nhân viên trong Tháng/ Quý/ Năm.</a:t>
            </a:r>
          </a:p>
          <a:p>
            <a:pPr algn="l">
              <a:lnSpc>
                <a:spcPts val="2800"/>
              </a:lnSpc>
            </a:pPr>
            <a:r>
              <a:rPr lang="en-US" sz="2000">
                <a:solidFill>
                  <a:srgbClr val="1F2020"/>
                </a:solidFill>
                <a:latin typeface="Open Sans"/>
              </a:rPr>
              <a:t>+Cho biết danh mục các sản phẩm được tiêu thụ nhiều nhất trong tháng/ quý/ năm.</a:t>
            </a:r>
          </a:p>
          <a:p>
            <a:pPr algn="l">
              <a:lnSpc>
                <a:spcPts val="2800"/>
              </a:lnSpc>
            </a:pPr>
            <a:r>
              <a:rPr lang="en-US" sz="2000">
                <a:solidFill>
                  <a:srgbClr val="1F2020"/>
                </a:solidFill>
                <a:latin typeface="Open Sans"/>
              </a:rPr>
              <a:t>+Cho biết doanh số bán hàng theo từng State trong tháng/ quý/ năm.</a:t>
            </a:r>
          </a:p>
          <a:p>
            <a:pPr algn="l">
              <a:lnSpc>
                <a:spcPts val="2800"/>
              </a:lnSpc>
            </a:pPr>
            <a:r>
              <a:rPr lang="en-US" sz="2000">
                <a:solidFill>
                  <a:srgbClr val="1F2020"/>
                </a:solidFill>
                <a:latin typeface="Open Sans"/>
              </a:rPr>
              <a:t>+ Cho biết top những nhân viên bán được nhiều sản phẩm nhất Trong Tháng/ Quý/ Năm.</a:t>
            </a:r>
          </a:p>
          <a:p>
            <a:pPr algn="l">
              <a:lnSpc>
                <a:spcPts val="2800"/>
              </a:lnSpc>
            </a:pPr>
            <a:r>
              <a:rPr lang="en-US" sz="2000">
                <a:solidFill>
                  <a:srgbClr val="1F2020"/>
                </a:solidFill>
                <a:latin typeface="Open Sans"/>
              </a:rPr>
              <a:t>+ Chọn ra top 10 khách hàng mua nhiều sản phẩm nhất.</a:t>
            </a:r>
          </a:p>
          <a:p>
            <a:pPr algn="l">
              <a:lnSpc>
                <a:spcPts val="2800"/>
              </a:lnSpc>
            </a:pPr>
            <a:r>
              <a:rPr lang="en-US" sz="2000">
                <a:solidFill>
                  <a:srgbClr val="1F2020"/>
                </a:solidFill>
                <a:latin typeface="Open Sans"/>
              </a:rPr>
              <a:t> +Cho biết State có số lượng Sản phẩm tiêu thụ nhiều nhất.</a:t>
            </a:r>
          </a:p>
          <a:p>
            <a:pPr algn="l">
              <a:lnSpc>
                <a:spcPts val="2800"/>
              </a:lnSpc>
            </a:pPr>
            <a:r>
              <a:rPr lang="en-US" sz="2000">
                <a:solidFill>
                  <a:srgbClr val="1F2020"/>
                </a:solidFill>
                <a:latin typeface="Open Sans"/>
              </a:rPr>
              <a:t>+Cho biết Nhãn Hàng được mua nhất trong tháng/ quý/ năm.</a:t>
            </a:r>
          </a:p>
          <a:p>
            <a:pPr algn="l">
              <a:lnSpc>
                <a:spcPts val="2800"/>
              </a:lnSpc>
            </a:pPr>
            <a:endParaRPr lang="en-US" sz="2000">
              <a:solidFill>
                <a:srgbClr val="1F2020"/>
              </a:solidFill>
              <a:latin typeface="Open Sans"/>
            </a:endParaRPr>
          </a:p>
          <a:p>
            <a:pPr algn="l">
              <a:lnSpc>
                <a:spcPts val="2800"/>
              </a:lnSpc>
            </a:pPr>
            <a:endParaRPr lang="en-US" sz="2000">
              <a:solidFill>
                <a:srgbClr val="1F2020"/>
              </a:solidFill>
              <a:latin typeface="Open Sans"/>
            </a:endParaRPr>
          </a:p>
          <a:p>
            <a:pPr algn="l">
              <a:lnSpc>
                <a:spcPts val="2800"/>
              </a:lnSpc>
            </a:pPr>
            <a:endParaRPr lang="en-US" sz="2000">
              <a:solidFill>
                <a:srgbClr val="1F2020"/>
              </a:solidFill>
              <a:latin typeface="Open Sans"/>
            </a:endParaRPr>
          </a:p>
          <a:p>
            <a:pPr algn="l">
              <a:lnSpc>
                <a:spcPts val="2800"/>
              </a:lnSpc>
            </a:pPr>
            <a:endParaRPr lang="en-US" sz="2000">
              <a:solidFill>
                <a:srgbClr val="1F2020"/>
              </a:solidFill>
              <a:latin typeface="Open Sans"/>
            </a:endParaRPr>
          </a:p>
          <a:p>
            <a:pPr algn="l">
              <a:lnSpc>
                <a:spcPts val="2800"/>
              </a:lnSpc>
              <a:spcBef>
                <a:spcPct val="0"/>
              </a:spcBef>
            </a:pPr>
            <a:endParaRPr lang="en-US" sz="2000">
              <a:solidFill>
                <a:srgbClr val="1F2020"/>
              </a:solidFill>
              <a:latin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812986" y="3564788"/>
            <a:ext cx="11628277" cy="4451750"/>
          </a:xfrm>
          <a:custGeom>
            <a:avLst/>
            <a:gdLst/>
            <a:ahLst/>
            <a:cxnLst/>
            <a:rect l="l" t="t" r="r" b="b"/>
            <a:pathLst>
              <a:path w="11628277" h="4451750">
                <a:moveTo>
                  <a:pt x="0" y="0"/>
                </a:moveTo>
                <a:lnTo>
                  <a:pt x="11628277" y="0"/>
                </a:lnTo>
                <a:lnTo>
                  <a:pt x="11628277" y="4451749"/>
                </a:lnTo>
                <a:lnTo>
                  <a:pt x="0" y="4451749"/>
                </a:lnTo>
                <a:lnTo>
                  <a:pt x="0" y="0"/>
                </a:lnTo>
                <a:close/>
              </a:path>
            </a:pathLst>
          </a:custGeom>
          <a:blipFill>
            <a:blip r:embed="rId4"/>
            <a:stretch>
              <a:fillRect/>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4908170" y="990600"/>
            <a:ext cx="8764997" cy="1408027"/>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2.2 Order Fulfillment</a:t>
            </a:r>
          </a:p>
          <a:p>
            <a:pPr algn="l">
              <a:lnSpc>
                <a:spcPts val="5336"/>
              </a:lnSpc>
            </a:pPr>
            <a:endParaRPr lang="en-US" sz="4560">
              <a:solidFill>
                <a:srgbClr val="1F2020"/>
              </a:solidFill>
              <a:latin typeface="Poppins Bold"/>
            </a:endParaRPr>
          </a:p>
        </p:txBody>
      </p:sp>
      <p:sp>
        <p:nvSpPr>
          <p:cNvPr id="19" name="TextBox 19"/>
          <p:cNvSpPr txBox="1"/>
          <p:nvPr/>
        </p:nvSpPr>
        <p:spPr>
          <a:xfrm>
            <a:off x="1812986" y="1965760"/>
            <a:ext cx="14949429" cy="3475476"/>
          </a:xfrm>
          <a:prstGeom prst="rect">
            <a:avLst/>
          </a:prstGeom>
        </p:spPr>
        <p:txBody>
          <a:bodyPr lIns="0" tIns="0" rIns="0" bIns="0" rtlCol="0" anchor="t">
            <a:spAutoFit/>
          </a:bodyPr>
          <a:lstStyle/>
          <a:p>
            <a:pPr algn="l">
              <a:lnSpc>
                <a:spcPts val="2770"/>
              </a:lnSpc>
            </a:pPr>
            <a:r>
              <a:rPr lang="en-US" sz="1979">
                <a:solidFill>
                  <a:srgbClr val="1F2020"/>
                </a:solidFill>
                <a:latin typeface="Open Sans"/>
              </a:rPr>
              <a:t>+Cho biết Tổng tiền tất cả đơn hàng của từng của hàng trong tháng/ quý/ năm.</a:t>
            </a:r>
          </a:p>
          <a:p>
            <a:pPr algn="l">
              <a:lnSpc>
                <a:spcPts val="2770"/>
              </a:lnSpc>
            </a:pPr>
            <a:r>
              <a:rPr lang="en-US" sz="1979">
                <a:solidFill>
                  <a:srgbClr val="1F2020"/>
                </a:solidFill>
                <a:latin typeface="Open Sans"/>
              </a:rPr>
              <a:t>+.Cho biết Cửa Hàng có nhiều đơn hàng nhất trong tháng/ quý/ năm.</a:t>
            </a:r>
          </a:p>
          <a:p>
            <a:pPr algn="l">
              <a:lnSpc>
                <a:spcPts val="2770"/>
              </a:lnSpc>
            </a:pPr>
            <a:endParaRPr lang="en-US" sz="1979">
              <a:solidFill>
                <a:srgbClr val="1F2020"/>
              </a:solidFill>
              <a:latin typeface="Open Sans"/>
            </a:endParaRPr>
          </a:p>
          <a:p>
            <a:pPr algn="l">
              <a:lnSpc>
                <a:spcPts val="2770"/>
              </a:lnSpc>
            </a:pPr>
            <a:endParaRPr lang="en-US" sz="1979">
              <a:solidFill>
                <a:srgbClr val="1F2020"/>
              </a:solidFill>
              <a:latin typeface="Open Sans"/>
            </a:endParaRPr>
          </a:p>
          <a:p>
            <a:pPr algn="l">
              <a:lnSpc>
                <a:spcPts val="2770"/>
              </a:lnSpc>
            </a:pPr>
            <a:endParaRPr lang="en-US" sz="1979">
              <a:solidFill>
                <a:srgbClr val="1F2020"/>
              </a:solidFill>
              <a:latin typeface="Open Sans"/>
            </a:endParaRPr>
          </a:p>
          <a:p>
            <a:pPr algn="l">
              <a:lnSpc>
                <a:spcPts val="2770"/>
              </a:lnSpc>
            </a:pPr>
            <a:endParaRPr lang="en-US" sz="1979">
              <a:solidFill>
                <a:srgbClr val="1F2020"/>
              </a:solidFill>
              <a:latin typeface="Open Sans"/>
            </a:endParaRPr>
          </a:p>
          <a:p>
            <a:pPr algn="l">
              <a:lnSpc>
                <a:spcPts val="2770"/>
              </a:lnSpc>
            </a:pPr>
            <a:endParaRPr lang="en-US" sz="1979">
              <a:solidFill>
                <a:srgbClr val="1F2020"/>
              </a:solidFill>
              <a:latin typeface="Open Sans"/>
            </a:endParaRPr>
          </a:p>
          <a:p>
            <a:pPr algn="l">
              <a:lnSpc>
                <a:spcPts val="2770"/>
              </a:lnSpc>
            </a:pPr>
            <a:endParaRPr lang="en-US" sz="1979">
              <a:solidFill>
                <a:srgbClr val="1F2020"/>
              </a:solidFill>
              <a:latin typeface="Open Sans"/>
            </a:endParaRPr>
          </a:p>
          <a:p>
            <a:pPr algn="l">
              <a:lnSpc>
                <a:spcPts val="2770"/>
              </a:lnSpc>
            </a:pPr>
            <a:endParaRPr lang="en-US" sz="1979">
              <a:solidFill>
                <a:srgbClr val="1F2020"/>
              </a:solidFill>
              <a:latin typeface="Open Sans"/>
            </a:endParaRPr>
          </a:p>
          <a:p>
            <a:pPr algn="l">
              <a:lnSpc>
                <a:spcPts val="2770"/>
              </a:lnSpc>
              <a:spcBef>
                <a:spcPct val="0"/>
              </a:spcBef>
            </a:pPr>
            <a:endParaRPr lang="en-US" sz="1979">
              <a:solidFill>
                <a:srgbClr val="1F2020"/>
              </a:solidFill>
              <a:latin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FF7300"/>
            </a:soli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77932" y="8597752"/>
            <a:ext cx="110068" cy="660548"/>
            <a:chOff x="0" y="0"/>
            <a:chExt cx="28989" cy="173972"/>
          </a:xfrm>
        </p:grpSpPr>
        <p:sp>
          <p:nvSpPr>
            <p:cNvPr id="10" name="Freeform 10"/>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sp>
        <p:sp>
          <p:nvSpPr>
            <p:cNvPr id="11" name="TextBox 11"/>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705700" y="2178906"/>
            <a:ext cx="9184046" cy="6231196"/>
          </a:xfrm>
          <a:custGeom>
            <a:avLst/>
            <a:gdLst/>
            <a:ahLst/>
            <a:cxnLst/>
            <a:rect l="l" t="t" r="r" b="b"/>
            <a:pathLst>
              <a:path w="9184046" h="6231196">
                <a:moveTo>
                  <a:pt x="0" y="0"/>
                </a:moveTo>
                <a:lnTo>
                  <a:pt x="9184046" y="0"/>
                </a:lnTo>
                <a:lnTo>
                  <a:pt x="9184046" y="6231197"/>
                </a:lnTo>
                <a:lnTo>
                  <a:pt x="0" y="6231197"/>
                </a:lnTo>
                <a:lnTo>
                  <a:pt x="0" y="0"/>
                </a:lnTo>
                <a:close/>
              </a:path>
            </a:pathLst>
          </a:custGeom>
          <a:blipFill>
            <a:blip r:embed="rId4"/>
            <a:stretch>
              <a:fillRect t="-1207" b="-1207"/>
            </a:stretch>
          </a:blipFill>
        </p:spPr>
      </p:sp>
      <p:sp>
        <p:nvSpPr>
          <p:cNvPr id="13" name="TextBox 1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Nhóm 14</a:t>
            </a:r>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Photo</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rPr>
              <a:t>Home</a:t>
            </a:r>
          </a:p>
        </p:txBody>
      </p:sp>
      <p:sp>
        <p:nvSpPr>
          <p:cNvPr id="18" name="TextBox 18"/>
          <p:cNvSpPr txBox="1"/>
          <p:nvPr/>
        </p:nvSpPr>
        <p:spPr>
          <a:xfrm>
            <a:off x="4908170" y="990600"/>
            <a:ext cx="8764997" cy="1408027"/>
          </a:xfrm>
          <a:prstGeom prst="rect">
            <a:avLst/>
          </a:prstGeom>
        </p:spPr>
        <p:txBody>
          <a:bodyPr lIns="0" tIns="0" rIns="0" bIns="0" rtlCol="0" anchor="t">
            <a:spAutoFit/>
          </a:bodyPr>
          <a:lstStyle/>
          <a:p>
            <a:pPr algn="l">
              <a:lnSpc>
                <a:spcPts val="5336"/>
              </a:lnSpc>
            </a:pPr>
            <a:r>
              <a:rPr lang="en-US" sz="4560">
                <a:solidFill>
                  <a:srgbClr val="1F2020"/>
                </a:solidFill>
                <a:latin typeface="Poppins Bold"/>
              </a:rPr>
              <a:t>2.3  Star Schema</a:t>
            </a:r>
          </a:p>
          <a:p>
            <a:pPr algn="l">
              <a:lnSpc>
                <a:spcPts val="5336"/>
              </a:lnSpc>
            </a:pPr>
            <a:endParaRPr lang="en-US" sz="4560">
              <a:solidFill>
                <a:srgbClr val="1F2020"/>
              </a:solidFill>
              <a:latin typeface="Poppi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1520</Words>
  <Application>Microsoft Office PowerPoint</Application>
  <PresentationFormat>Tùy chỉnh</PresentationFormat>
  <Paragraphs>422</Paragraphs>
  <Slides>46</Slides>
  <Notes>0</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46</vt:i4>
      </vt:variant>
    </vt:vector>
  </HeadingPairs>
  <TitlesOfParts>
    <vt:vector size="55" baseType="lpstr">
      <vt:lpstr>Montserrat Bold</vt:lpstr>
      <vt:lpstr>Poppins Bold</vt:lpstr>
      <vt:lpstr>Open Sans Bold</vt:lpstr>
      <vt:lpstr>Canva Sans Bold</vt:lpstr>
      <vt:lpstr>Open Sans</vt:lpstr>
      <vt:lpstr>Calibri</vt:lpstr>
      <vt:lpstr>Arial</vt:lpstr>
      <vt:lpstr>Canva Sans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Modern Business Presentation</dc:title>
  <dc:creator>Phún Khoắn Vồ</dc:creator>
  <cp:lastModifiedBy>Phun Khoan Vo</cp:lastModifiedBy>
  <cp:revision>1</cp:revision>
  <dcterms:created xsi:type="dcterms:W3CDTF">2006-08-16T00:00:00Z</dcterms:created>
  <dcterms:modified xsi:type="dcterms:W3CDTF">2024-05-23T14:13:05Z</dcterms:modified>
  <dc:identifier>DAGF5kixFQI</dc:identifier>
</cp:coreProperties>
</file>